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4" r:id="rId15"/>
    <p:sldId id="273" r:id="rId16"/>
    <p:sldId id="268" r:id="rId17"/>
    <p:sldId id="269" r:id="rId18"/>
    <p:sldId id="270"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IN" sz="1400" b="0" strike="noStrike" spc="-1">
                <a:solidFill>
                  <a:srgbClr val="000000"/>
                </a:solidFill>
                <a:latin typeface="Arial"/>
              </a:rPr>
              <a:t>Click to move the slide</a:t>
            </a:r>
          </a:p>
        </p:txBody>
      </p:sp>
      <p:sp>
        <p:nvSpPr>
          <p:cNvPr id="8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N" sz="2000" b="0" strike="noStrike" spc="-1">
                <a:latin typeface="Arial"/>
              </a:rPr>
              <a:t>Click to edit the notes format</a:t>
            </a:r>
          </a:p>
        </p:txBody>
      </p:sp>
      <p:sp>
        <p:nvSpPr>
          <p:cNvPr id="8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N" sz="1400" b="0" strike="noStrike" spc="-1">
                <a:latin typeface="Times New Roman"/>
              </a:rPr>
              <a:t>&lt;header&gt;</a:t>
            </a:r>
          </a:p>
        </p:txBody>
      </p:sp>
      <p:sp>
        <p:nvSpPr>
          <p:cNvPr id="83" name="PlaceHolder 4"/>
          <p:cNvSpPr>
            <a:spLocks noGrp="1"/>
          </p:cNvSpPr>
          <p:nvPr>
            <p:ph type="dt" idx="4"/>
          </p:nvPr>
        </p:nvSpPr>
        <p:spPr>
          <a:xfrm>
            <a:off x="4278960" y="0"/>
            <a:ext cx="3280680" cy="534240"/>
          </a:xfrm>
          <a:prstGeom prst="rect">
            <a:avLst/>
          </a:prstGeom>
          <a:noFill/>
          <a:ln w="0">
            <a:noFill/>
          </a:ln>
        </p:spPr>
        <p:txBody>
          <a:bodyPr lIns="0" tIns="0" rIns="0" bIns="0" anchor="t">
            <a:noAutofit/>
          </a:bodyPr>
          <a:lstStyle>
            <a:lvl1pPr algn="r">
              <a:buNone/>
              <a:defRPr lang="en-IN" sz="1400" b="0" strike="noStrike" spc="-1">
                <a:latin typeface="Times New Roman"/>
              </a:defRPr>
            </a:lvl1pPr>
          </a:lstStyle>
          <a:p>
            <a:pPr algn="r">
              <a:buNone/>
            </a:pPr>
            <a:r>
              <a:rPr lang="en-IN" sz="1400" b="0" strike="noStrike" spc="-1">
                <a:latin typeface="Times New Roman"/>
              </a:rPr>
              <a:t>&lt;date/time&gt;</a:t>
            </a:r>
          </a:p>
        </p:txBody>
      </p:sp>
      <p:sp>
        <p:nvSpPr>
          <p:cNvPr id="84" name="PlaceHolder 5"/>
          <p:cNvSpPr>
            <a:spLocks noGrp="1"/>
          </p:cNvSpPr>
          <p:nvPr>
            <p:ph type="ftr" idx="5"/>
          </p:nvPr>
        </p:nvSpPr>
        <p:spPr>
          <a:xfrm>
            <a:off x="0" y="10157400"/>
            <a:ext cx="3280680" cy="534240"/>
          </a:xfrm>
          <a:prstGeom prst="rect">
            <a:avLst/>
          </a:prstGeom>
          <a:noFill/>
          <a:ln w="0">
            <a:noFill/>
          </a:ln>
        </p:spPr>
        <p:txBody>
          <a:bodyPr lIns="0" tIns="0" rIns="0" bIns="0" anchor="b">
            <a:noAutofit/>
          </a:bodyPr>
          <a:lstStyle>
            <a:lvl1pPr>
              <a:defRPr lang="en-IN" sz="1400" b="0" strike="noStrike" spc="-1">
                <a:latin typeface="Times New Roman"/>
              </a:defRPr>
            </a:lvl1pPr>
          </a:lstStyle>
          <a:p>
            <a:r>
              <a:rPr lang="en-IN" sz="1400" b="0" strike="noStrike" spc="-1">
                <a:latin typeface="Times New Roman"/>
              </a:rPr>
              <a:t>&lt;footer&gt;</a:t>
            </a:r>
          </a:p>
        </p:txBody>
      </p:sp>
      <p:sp>
        <p:nvSpPr>
          <p:cNvPr id="85" name="PlaceHolder 6"/>
          <p:cNvSpPr>
            <a:spLocks noGrp="1"/>
          </p:cNvSpPr>
          <p:nvPr>
            <p:ph type="sldNum" idx="6"/>
          </p:nvPr>
        </p:nvSpPr>
        <p:spPr>
          <a:xfrm>
            <a:off x="4278960" y="10157400"/>
            <a:ext cx="3280680" cy="534240"/>
          </a:xfrm>
          <a:prstGeom prst="rect">
            <a:avLst/>
          </a:prstGeom>
          <a:noFill/>
          <a:ln w="0">
            <a:noFill/>
          </a:ln>
        </p:spPr>
        <p:txBody>
          <a:bodyPr lIns="0" tIns="0" rIns="0" bIns="0" anchor="b">
            <a:noAutofit/>
          </a:bodyPr>
          <a:lstStyle>
            <a:lvl1pPr algn="r">
              <a:buNone/>
              <a:defRPr lang="en-IN" sz="1400" b="0" strike="noStrike" spc="-1">
                <a:latin typeface="Times New Roman"/>
              </a:defRPr>
            </a:lvl1pPr>
          </a:lstStyle>
          <a:p>
            <a:pPr algn="r">
              <a:buNone/>
            </a:pPr>
            <a:fld id="{FF9BE944-094D-4D99-98B5-DA2C87E3EDB0}"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body"/>
          </p:nvPr>
        </p:nvSpPr>
        <p:spPr>
          <a:xfrm>
            <a:off x="756000" y="5145120"/>
            <a:ext cx="6042960" cy="4204800"/>
          </a:xfrm>
          <a:prstGeom prst="rect">
            <a:avLst/>
          </a:prstGeom>
          <a:noFill/>
          <a:ln w="0">
            <a:noFill/>
          </a:ln>
        </p:spPr>
        <p:txBody>
          <a:bodyPr lIns="0" tIns="0" rIns="0" bIns="0" anchor="t">
            <a:noAutofit/>
          </a:bodyPr>
          <a:lstStyle/>
          <a:p>
            <a:endParaRPr lang="en-IN" sz="2000" b="0" strike="noStrike" spc="-1">
              <a:latin typeface="Arial"/>
            </a:endParaRPr>
          </a:p>
        </p:txBody>
      </p:sp>
      <p:sp>
        <p:nvSpPr>
          <p:cNvPr id="202" name="Google Shape;136;p1:notes"/>
          <p:cNvSpPr/>
          <p:nvPr/>
        </p:nvSpPr>
        <p:spPr>
          <a:xfrm>
            <a:off x="4282200" y="10155240"/>
            <a:ext cx="3270960" cy="531360"/>
          </a:xfrm>
          <a:prstGeom prst="rect">
            <a:avLst/>
          </a:prstGeom>
          <a:noFill/>
          <a:ln w="0">
            <a:noFill/>
          </a:ln>
        </p:spPr>
        <p:style>
          <a:lnRef idx="0">
            <a:scrgbClr r="0" g="0" b="0"/>
          </a:lnRef>
          <a:fillRef idx="0">
            <a:scrgbClr r="0" g="0" b="0"/>
          </a:fillRef>
          <a:effectRef idx="0">
            <a:scrgbClr r="0" g="0" b="0"/>
          </a:effectRef>
          <a:fontRef idx="minor"/>
        </p:style>
      </p:sp>
      <p:sp>
        <p:nvSpPr>
          <p:cNvPr id="203" name="PlaceHolder 2"/>
          <p:cNvSpPr>
            <a:spLocks noGrp="1" noRot="1" noChangeAspect="1"/>
          </p:cNvSpPr>
          <p:nvPr>
            <p:ph type="sldImg"/>
          </p:nvPr>
        </p:nvSpPr>
        <p:spPr>
          <a:xfrm>
            <a:off x="685800" y="1143000"/>
            <a:ext cx="5486040" cy="3085920"/>
          </a:xfrm>
          <a:prstGeom prst="rect">
            <a:avLst/>
          </a:prstGeom>
          <a:ln w="0">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85D20FEB-F926-40C4-8019-B0B1E0C0F689}"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E5A9659C-72AC-4519-B7A5-4B062FCEEFE8}"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7"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EC0F3D0-372C-40AE-AAC1-E03D3D15DAF9}"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B932B17D-E46D-425E-9947-2392B24AC708}"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1E6FA45F-E86A-43BE-B4E1-0094C724FD7B}"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DEF1D1B5-3635-4F4D-93A0-CD3F4674A37B}"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E7BA6CE-F832-48C5-BF27-ACD9859DC814}"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0"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A728C56-8AC4-4638-849B-BA3097B3C319}"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4"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C475EB9-E840-4609-8004-D57DC3CDFB0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6"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7"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54E8A5E-4E63-4C16-A8EE-02E3554AE007}"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2"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4E6114C-3F38-4EFD-8674-8F1582DCD0CF}"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4"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5"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6"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7"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8"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9"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3DA13CEB-675D-4C57-A090-633406217067}"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10;p1"/>
          <p:cNvPicPr/>
          <p:nvPr/>
        </p:nvPicPr>
        <p:blipFill>
          <a:blip r:embed="rId14"/>
          <a:stretch/>
        </p:blipFill>
        <p:spPr>
          <a:xfrm>
            <a:off x="360" y="0"/>
            <a:ext cx="12186000" cy="6853320"/>
          </a:xfrm>
          <a:prstGeom prst="rect">
            <a:avLst/>
          </a:prstGeom>
          <a:ln w="0">
            <a:noFill/>
          </a:ln>
        </p:spPr>
      </p:pic>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IN" sz="1400" b="0" strike="noStrike" spc="-1">
                <a:solidFill>
                  <a:srgbClr val="000000"/>
                </a:solidFill>
                <a:latin typeface="Arial"/>
              </a:rPr>
              <a:t>Click to edit the title text format</a:t>
            </a: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dt" idx="1"/>
          </p:nvPr>
        </p:nvSpPr>
        <p:spPr>
          <a:xfrm>
            <a:off x="838080" y="6356520"/>
            <a:ext cx="2742840" cy="364680"/>
          </a:xfrm>
          <a:prstGeom prst="rect">
            <a:avLst/>
          </a:prstGeom>
          <a:noFill/>
          <a:ln w="0">
            <a:noFill/>
          </a:ln>
        </p:spPr>
        <p:txBody>
          <a:bodyPr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40" name="PlaceHolder 2"/>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41" name="PlaceHolder 3"/>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tabLst>
                <a:tab pos="0" algn="l"/>
              </a:tabLst>
              <a:defRPr lang="en-IN" sz="1200" b="0" strike="noStrike" spc="-1">
                <a:solidFill>
                  <a:srgbClr val="888888"/>
                </a:solidFill>
                <a:latin typeface="Calibri"/>
                <a:ea typeface="Calibri"/>
              </a:defRPr>
            </a:lvl1pPr>
          </a:lstStyle>
          <a:p>
            <a:pPr algn="r">
              <a:lnSpc>
                <a:spcPct val="100000"/>
              </a:lnSpc>
              <a:buNone/>
              <a:tabLst>
                <a:tab pos="0" algn="l"/>
              </a:tabLst>
            </a:pPr>
            <a:fld id="{1694787B-4ADE-4D07-913D-62733A52D84F}" type="slidenum">
              <a:rPr lang="en-IN" sz="1200" b="0" strike="noStrike" spc="-1">
                <a:solidFill>
                  <a:srgbClr val="888888"/>
                </a:solidFill>
                <a:latin typeface="Calibri"/>
                <a:ea typeface="Calibri"/>
              </a:rPr>
              <a:t>‹#›</a:t>
            </a:fld>
            <a:endParaRPr lang="en-IN" sz="1200" b="0" strike="noStrike" spc="-1">
              <a:latin typeface="Times New Roman"/>
            </a:endParaRPr>
          </a:p>
        </p:txBody>
      </p:sp>
      <p:sp>
        <p:nvSpPr>
          <p:cNvPr id="42"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IN" sz="1400" b="0" strike="noStrike" spc="-1">
                <a:solidFill>
                  <a:srgbClr val="000000"/>
                </a:solidFill>
                <a:latin typeface="Arial"/>
              </a:rPr>
              <a:t>Click to edit the title text format</a:t>
            </a:r>
          </a:p>
        </p:txBody>
      </p:sp>
      <p:sp>
        <p:nvSpPr>
          <p:cNvPr id="43"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3.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mailto:kritikaahuja.287@gmail.com" TargetMode="External"/><Relationship Id="rId2" Type="http://schemas.openxmlformats.org/officeDocument/2006/relationships/hyperlink" Target="mailto:sakshamgupta1074@gmail.com" TargetMode="Externa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hyperlink" Target="mailto:Thavani.shiva3@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Google Shape;139;p26"/>
          <p:cNvSpPr/>
          <p:nvPr/>
        </p:nvSpPr>
        <p:spPr>
          <a:xfrm>
            <a:off x="2698560" y="942840"/>
            <a:ext cx="6786360" cy="4962600"/>
          </a:xfrm>
          <a:custGeom>
            <a:avLst/>
            <a:gdLst/>
            <a:ahLst/>
            <a:cxnLst/>
            <a:rect l="l" t="t" r="r" b="b"/>
            <a:pathLst>
              <a:path w="5703" h="3129">
                <a:moveTo>
                  <a:pt x="1722" y="476"/>
                </a:moveTo>
                <a:lnTo>
                  <a:pt x="4097" y="476"/>
                </a:lnTo>
                <a:lnTo>
                  <a:pt x="4378" y="159"/>
                </a:lnTo>
                <a:lnTo>
                  <a:pt x="5237" y="159"/>
                </a:lnTo>
                <a:lnTo>
                  <a:pt x="5303" y="235"/>
                </a:lnTo>
                <a:lnTo>
                  <a:pt x="5556" y="235"/>
                </a:lnTo>
                <a:lnTo>
                  <a:pt x="5556" y="654"/>
                </a:lnTo>
                <a:lnTo>
                  <a:pt x="5628" y="726"/>
                </a:lnTo>
                <a:lnTo>
                  <a:pt x="5628" y="2331"/>
                </a:lnTo>
                <a:lnTo>
                  <a:pt x="5556" y="2391"/>
                </a:lnTo>
                <a:lnTo>
                  <a:pt x="5556" y="2797"/>
                </a:lnTo>
                <a:lnTo>
                  <a:pt x="5278" y="2797"/>
                </a:lnTo>
                <a:lnTo>
                  <a:pt x="5059" y="3070"/>
                </a:lnTo>
                <a:lnTo>
                  <a:pt x="4984" y="2970"/>
                </a:lnTo>
                <a:lnTo>
                  <a:pt x="3981" y="2970"/>
                </a:lnTo>
                <a:lnTo>
                  <a:pt x="3900" y="3070"/>
                </a:lnTo>
                <a:lnTo>
                  <a:pt x="3747" y="2879"/>
                </a:lnTo>
                <a:lnTo>
                  <a:pt x="153" y="2879"/>
                </a:lnTo>
                <a:lnTo>
                  <a:pt x="153" y="159"/>
                </a:lnTo>
                <a:lnTo>
                  <a:pt x="1428" y="159"/>
                </a:lnTo>
                <a:lnTo>
                  <a:pt x="1722" y="476"/>
                </a:lnTo>
                <a:moveTo>
                  <a:pt x="541" y="0"/>
                </a:moveTo>
                <a:lnTo>
                  <a:pt x="181" y="0"/>
                </a:lnTo>
                <a:lnTo>
                  <a:pt x="6" y="181"/>
                </a:lnTo>
                <a:lnTo>
                  <a:pt x="6" y="554"/>
                </a:lnTo>
                <a:lnTo>
                  <a:pt x="94" y="626"/>
                </a:lnTo>
                <a:lnTo>
                  <a:pt x="94" y="1076"/>
                </a:lnTo>
                <a:lnTo>
                  <a:pt x="9" y="1161"/>
                </a:lnTo>
                <a:lnTo>
                  <a:pt x="9" y="1890"/>
                </a:lnTo>
                <a:lnTo>
                  <a:pt x="94" y="1956"/>
                </a:lnTo>
                <a:lnTo>
                  <a:pt x="94" y="2425"/>
                </a:lnTo>
                <a:lnTo>
                  <a:pt x="3" y="2488"/>
                </a:lnTo>
                <a:lnTo>
                  <a:pt x="0" y="2854"/>
                </a:lnTo>
                <a:lnTo>
                  <a:pt x="187" y="3048"/>
                </a:lnTo>
                <a:lnTo>
                  <a:pt x="531" y="3048"/>
                </a:lnTo>
                <a:lnTo>
                  <a:pt x="616" y="2944"/>
                </a:lnTo>
                <a:lnTo>
                  <a:pt x="3256" y="2944"/>
                </a:lnTo>
                <a:lnTo>
                  <a:pt x="3325" y="3048"/>
                </a:lnTo>
                <a:lnTo>
                  <a:pt x="3637" y="3048"/>
                </a:lnTo>
                <a:lnTo>
                  <a:pt x="3716" y="2944"/>
                </a:lnTo>
                <a:lnTo>
                  <a:pt x="3859" y="3129"/>
                </a:lnTo>
                <a:lnTo>
                  <a:pt x="5106" y="3129"/>
                </a:lnTo>
                <a:lnTo>
                  <a:pt x="5250" y="2944"/>
                </a:lnTo>
                <a:lnTo>
                  <a:pt x="5700" y="2944"/>
                </a:lnTo>
                <a:lnTo>
                  <a:pt x="5703" y="91"/>
                </a:lnTo>
                <a:lnTo>
                  <a:pt x="619" y="91"/>
                </a:lnTo>
                <a:lnTo>
                  <a:pt x="541" y="0"/>
                </a:lnTo>
              </a:path>
            </a:pathLst>
          </a:custGeom>
          <a:noFill/>
          <a:ln w="0">
            <a:noFill/>
          </a:ln>
        </p:spPr>
        <p:style>
          <a:lnRef idx="0">
            <a:scrgbClr r="0" g="0" b="0"/>
          </a:lnRef>
          <a:fillRef idx="0">
            <a:scrgbClr r="0" g="0" b="0"/>
          </a:fillRef>
          <a:effectRef idx="0">
            <a:scrgbClr r="0" g="0" b="0"/>
          </a:effectRef>
          <a:fontRef idx="minor"/>
        </p:style>
      </p:sp>
      <p:sp>
        <p:nvSpPr>
          <p:cNvPr id="87" name="Google Shape;140;p26"/>
          <p:cNvSpPr/>
          <p:nvPr/>
        </p:nvSpPr>
        <p:spPr>
          <a:xfrm>
            <a:off x="1521720" y="117720"/>
            <a:ext cx="3971160" cy="513000"/>
          </a:xfrm>
          <a:custGeom>
            <a:avLst/>
            <a:gdLst/>
            <a:ahLst/>
            <a:cxnLst/>
            <a:rect l="l" t="t" r="r" b="b"/>
            <a:pathLst>
              <a:path w="3339" h="326">
                <a:moveTo>
                  <a:pt x="0" y="0"/>
                </a:moveTo>
                <a:lnTo>
                  <a:pt x="1229" y="0"/>
                </a:lnTo>
                <a:lnTo>
                  <a:pt x="1362" y="96"/>
                </a:lnTo>
                <a:lnTo>
                  <a:pt x="2991" y="96"/>
                </a:lnTo>
                <a:lnTo>
                  <a:pt x="3339" y="326"/>
                </a:lnTo>
              </a:path>
            </a:pathLst>
          </a:custGeom>
          <a:noFill/>
          <a:ln w="28425">
            <a:solidFill>
              <a:srgbClr val="FFFFFF"/>
            </a:solidFill>
            <a:miter/>
          </a:ln>
        </p:spPr>
        <p:style>
          <a:lnRef idx="0">
            <a:scrgbClr r="0" g="0" b="0"/>
          </a:lnRef>
          <a:fillRef idx="0">
            <a:scrgbClr r="0" g="0" b="0"/>
          </a:fillRef>
          <a:effectRef idx="0">
            <a:scrgbClr r="0" g="0" b="0"/>
          </a:effectRef>
          <a:fontRef idx="minor"/>
        </p:style>
      </p:sp>
      <p:sp>
        <p:nvSpPr>
          <p:cNvPr id="88" name="Google Shape;141;p26"/>
          <p:cNvSpPr/>
          <p:nvPr/>
        </p:nvSpPr>
        <p:spPr>
          <a:xfrm>
            <a:off x="1521720" y="314280"/>
            <a:ext cx="6767280" cy="543240"/>
          </a:xfrm>
          <a:custGeom>
            <a:avLst/>
            <a:gdLst/>
            <a:ahLst/>
            <a:cxnLst/>
            <a:rect l="l" t="t" r="r" b="b"/>
            <a:pathLst>
              <a:path w="5687" h="345">
                <a:moveTo>
                  <a:pt x="0" y="230"/>
                </a:moveTo>
                <a:lnTo>
                  <a:pt x="2941" y="230"/>
                </a:lnTo>
                <a:lnTo>
                  <a:pt x="3074" y="345"/>
                </a:lnTo>
                <a:lnTo>
                  <a:pt x="3611" y="345"/>
                </a:lnTo>
                <a:lnTo>
                  <a:pt x="3786" y="194"/>
                </a:lnTo>
                <a:lnTo>
                  <a:pt x="4126" y="194"/>
                </a:lnTo>
                <a:lnTo>
                  <a:pt x="4330" y="0"/>
                </a:lnTo>
                <a:lnTo>
                  <a:pt x="5687" y="0"/>
                </a:lnTo>
              </a:path>
            </a:pathLst>
          </a:custGeom>
          <a:noFill/>
          <a:ln w="28425">
            <a:solidFill>
              <a:srgbClr val="FFFFFF"/>
            </a:solidFill>
            <a:miter/>
          </a:ln>
        </p:spPr>
        <p:style>
          <a:lnRef idx="0">
            <a:scrgbClr r="0" g="0" b="0"/>
          </a:lnRef>
          <a:fillRef idx="0">
            <a:scrgbClr r="0" g="0" b="0"/>
          </a:fillRef>
          <a:effectRef idx="0">
            <a:scrgbClr r="0" g="0" b="0"/>
          </a:effectRef>
          <a:fontRef idx="minor"/>
        </p:style>
      </p:sp>
      <p:sp>
        <p:nvSpPr>
          <p:cNvPr id="89" name="Google Shape;142;p26"/>
          <p:cNvSpPr/>
          <p:nvPr/>
        </p:nvSpPr>
        <p:spPr>
          <a:xfrm>
            <a:off x="8293320" y="205200"/>
            <a:ext cx="142560" cy="191520"/>
          </a:xfrm>
          <a:prstGeom prst="ellipse">
            <a:avLst/>
          </a:prstGeom>
          <a:solidFill>
            <a:srgbClr val="FFFFFF"/>
          </a:solidFill>
          <a:ln w="0">
            <a:noFill/>
          </a:ln>
        </p:spPr>
        <p:style>
          <a:lnRef idx="0">
            <a:scrgbClr r="0" g="0" b="0"/>
          </a:lnRef>
          <a:fillRef idx="0">
            <a:scrgbClr r="0" g="0" b="0"/>
          </a:fillRef>
          <a:effectRef idx="0">
            <a:scrgbClr r="0" g="0" b="0"/>
          </a:effectRef>
          <a:fontRef idx="minor"/>
        </p:style>
      </p:sp>
      <p:sp>
        <p:nvSpPr>
          <p:cNvPr id="90" name="Google Shape;143;p26"/>
          <p:cNvSpPr/>
          <p:nvPr/>
        </p:nvSpPr>
        <p:spPr>
          <a:xfrm>
            <a:off x="5423760" y="523080"/>
            <a:ext cx="142560" cy="191520"/>
          </a:xfrm>
          <a:prstGeom prst="ellipse">
            <a:avLst/>
          </a:prstGeom>
          <a:solidFill>
            <a:srgbClr val="FFFFFF"/>
          </a:solidFill>
          <a:ln w="0">
            <a:noFill/>
          </a:ln>
        </p:spPr>
        <p:style>
          <a:lnRef idx="0">
            <a:scrgbClr r="0" g="0" b="0"/>
          </a:lnRef>
          <a:fillRef idx="0">
            <a:scrgbClr r="0" g="0" b="0"/>
          </a:fillRef>
          <a:effectRef idx="0">
            <a:scrgbClr r="0" g="0" b="0"/>
          </a:effectRef>
          <a:fontRef idx="minor"/>
        </p:style>
      </p:sp>
      <p:sp>
        <p:nvSpPr>
          <p:cNvPr id="91" name="Google Shape;144;p26"/>
          <p:cNvSpPr/>
          <p:nvPr/>
        </p:nvSpPr>
        <p:spPr>
          <a:xfrm>
            <a:off x="7806240" y="6567480"/>
            <a:ext cx="2851200" cy="180720"/>
          </a:xfrm>
          <a:custGeom>
            <a:avLst/>
            <a:gdLst/>
            <a:ahLst/>
            <a:cxnLst/>
            <a:rect l="l" t="t" r="r" b="b"/>
            <a:pathLst>
              <a:path w="2158" h="105">
                <a:moveTo>
                  <a:pt x="0" y="0"/>
                </a:moveTo>
                <a:lnTo>
                  <a:pt x="1543" y="0"/>
                </a:lnTo>
                <a:lnTo>
                  <a:pt x="1713" y="105"/>
                </a:lnTo>
                <a:lnTo>
                  <a:pt x="2158" y="105"/>
                </a:lnTo>
              </a:path>
            </a:pathLst>
          </a:custGeom>
          <a:noFill/>
          <a:ln w="28425">
            <a:solidFill>
              <a:srgbClr val="FFFFFF"/>
            </a:solidFill>
            <a:miter/>
          </a:ln>
        </p:spPr>
        <p:style>
          <a:lnRef idx="0">
            <a:scrgbClr r="0" g="0" b="0"/>
          </a:lnRef>
          <a:fillRef idx="0">
            <a:scrgbClr r="0" g="0" b="0"/>
          </a:fillRef>
          <a:effectRef idx="0">
            <a:scrgbClr r="0" g="0" b="0"/>
          </a:effectRef>
          <a:fontRef idx="minor"/>
        </p:style>
      </p:sp>
      <p:sp>
        <p:nvSpPr>
          <p:cNvPr id="92" name="Google Shape;145;p26"/>
          <p:cNvSpPr/>
          <p:nvPr/>
        </p:nvSpPr>
        <p:spPr>
          <a:xfrm>
            <a:off x="5129640" y="5752440"/>
            <a:ext cx="5527800" cy="646200"/>
          </a:xfrm>
          <a:custGeom>
            <a:avLst/>
            <a:gdLst/>
            <a:ahLst/>
            <a:cxnLst/>
            <a:rect l="l" t="t" r="r" b="b"/>
            <a:pathLst>
              <a:path w="4181" h="369">
                <a:moveTo>
                  <a:pt x="4181" y="0"/>
                </a:moveTo>
                <a:lnTo>
                  <a:pt x="3706" y="275"/>
                </a:lnTo>
                <a:lnTo>
                  <a:pt x="1621" y="275"/>
                </a:lnTo>
                <a:lnTo>
                  <a:pt x="1463" y="369"/>
                </a:lnTo>
                <a:lnTo>
                  <a:pt x="0" y="369"/>
                </a:lnTo>
              </a:path>
            </a:pathLst>
          </a:custGeom>
          <a:noFill/>
          <a:ln w="28425">
            <a:solidFill>
              <a:srgbClr val="FFFFFF"/>
            </a:solidFill>
            <a:miter/>
          </a:ln>
        </p:spPr>
        <p:style>
          <a:lnRef idx="0">
            <a:scrgbClr r="0" g="0" b="0"/>
          </a:lnRef>
          <a:fillRef idx="0">
            <a:scrgbClr r="0" g="0" b="0"/>
          </a:fillRef>
          <a:effectRef idx="0">
            <a:scrgbClr r="0" g="0" b="0"/>
          </a:effectRef>
          <a:fontRef idx="minor"/>
        </p:style>
      </p:sp>
      <p:sp>
        <p:nvSpPr>
          <p:cNvPr id="93" name="Google Shape;146;p26"/>
          <p:cNvSpPr/>
          <p:nvPr/>
        </p:nvSpPr>
        <p:spPr>
          <a:xfrm>
            <a:off x="4962240" y="6285600"/>
            <a:ext cx="159120" cy="213480"/>
          </a:xfrm>
          <a:prstGeom prst="ellipse">
            <a:avLst/>
          </a:prstGeom>
          <a:solidFill>
            <a:srgbClr val="FFFFFF"/>
          </a:solidFill>
          <a:ln w="0">
            <a:noFill/>
          </a:ln>
        </p:spPr>
        <p:style>
          <a:lnRef idx="0">
            <a:scrgbClr r="0" g="0" b="0"/>
          </a:lnRef>
          <a:fillRef idx="0">
            <a:scrgbClr r="0" g="0" b="0"/>
          </a:fillRef>
          <a:effectRef idx="0">
            <a:scrgbClr r="0" g="0" b="0"/>
          </a:effectRef>
          <a:fontRef idx="minor"/>
        </p:style>
      </p:sp>
      <p:sp>
        <p:nvSpPr>
          <p:cNvPr id="94" name="Google Shape;147;p26"/>
          <p:cNvSpPr/>
          <p:nvPr/>
        </p:nvSpPr>
        <p:spPr>
          <a:xfrm>
            <a:off x="7718760" y="6471000"/>
            <a:ext cx="159120" cy="213480"/>
          </a:xfrm>
          <a:prstGeom prst="ellipse">
            <a:avLst/>
          </a:prstGeom>
          <a:solidFill>
            <a:srgbClr val="FFFFFF"/>
          </a:solidFill>
          <a:ln w="0">
            <a:noFill/>
          </a:ln>
        </p:spPr>
        <p:style>
          <a:lnRef idx="0">
            <a:scrgbClr r="0" g="0" b="0"/>
          </a:lnRef>
          <a:fillRef idx="0">
            <a:scrgbClr r="0" g="0" b="0"/>
          </a:fillRef>
          <a:effectRef idx="0">
            <a:scrgbClr r="0" g="0" b="0"/>
          </a:effectRef>
          <a:fontRef idx="minor"/>
        </p:style>
      </p:sp>
      <p:sp>
        <p:nvSpPr>
          <p:cNvPr id="95" name="Google Shape;148;p26"/>
          <p:cNvSpPr/>
          <p:nvPr/>
        </p:nvSpPr>
        <p:spPr>
          <a:xfrm>
            <a:off x="1983960" y="1602720"/>
            <a:ext cx="8224200" cy="2950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tabLst>
                <a:tab pos="0" algn="l"/>
              </a:tabLst>
            </a:pPr>
            <a:r>
              <a:rPr lang="en-IN" sz="3630" b="1" strike="noStrike" spc="-1">
                <a:solidFill>
                  <a:srgbClr val="FFFFFF"/>
                </a:solidFill>
                <a:latin typeface="Century Schoolbook"/>
                <a:ea typeface="Century Schoolbook"/>
              </a:rPr>
              <a:t>Video Analytics - SBI</a:t>
            </a:r>
            <a:endParaRPr lang="en-IN" sz="3630" b="0" strike="noStrike" spc="-1">
              <a:latin typeface="Arial"/>
            </a:endParaRPr>
          </a:p>
          <a:p>
            <a:pPr algn="ctr">
              <a:lnSpc>
                <a:spcPct val="100000"/>
              </a:lnSpc>
              <a:buNone/>
              <a:tabLst>
                <a:tab pos="0" algn="l"/>
              </a:tabLst>
            </a:pPr>
            <a:endParaRPr lang="en-IN" sz="3630" b="0" strike="noStrike" spc="-1">
              <a:latin typeface="Arial"/>
            </a:endParaRPr>
          </a:p>
          <a:p>
            <a:pPr algn="ctr">
              <a:lnSpc>
                <a:spcPct val="100000"/>
              </a:lnSpc>
              <a:buNone/>
              <a:tabLst>
                <a:tab pos="0" algn="l"/>
              </a:tabLst>
            </a:pPr>
            <a:r>
              <a:rPr lang="en-IN" sz="3630" b="1" strike="noStrike" spc="-1">
                <a:solidFill>
                  <a:srgbClr val="FFFFFF"/>
                </a:solidFill>
                <a:latin typeface="Century Schoolbook"/>
                <a:ea typeface="Century Schoolbook"/>
              </a:rPr>
              <a:t>Powered By - Microsoft Corporation Pvt Ltd.</a:t>
            </a:r>
            <a:endParaRPr lang="en-IN" sz="3630" b="0" strike="noStrike" spc="-1">
              <a:latin typeface="Arial"/>
            </a:endParaRPr>
          </a:p>
          <a:p>
            <a:pPr algn="ctr">
              <a:lnSpc>
                <a:spcPct val="100000"/>
              </a:lnSpc>
              <a:buNone/>
              <a:tabLst>
                <a:tab pos="0" algn="l"/>
              </a:tabLst>
            </a:pPr>
            <a:endParaRPr lang="en-IN" sz="1400" b="0" strike="noStrike" spc="-1">
              <a:latin typeface="Arial"/>
            </a:endParaRPr>
          </a:p>
          <a:p>
            <a:pPr algn="ctr">
              <a:lnSpc>
                <a:spcPct val="100000"/>
              </a:lnSpc>
              <a:buNone/>
              <a:tabLst>
                <a:tab pos="0" algn="l"/>
              </a:tabLst>
            </a:pPr>
            <a:endParaRPr lang="en-IN" sz="1640" b="0" strike="noStrike" spc="-1">
              <a:latin typeface="Arial"/>
            </a:endParaRPr>
          </a:p>
          <a:p>
            <a:pPr algn="ctr">
              <a:lnSpc>
                <a:spcPct val="100000"/>
              </a:lnSpc>
              <a:buNone/>
              <a:tabLst>
                <a:tab pos="0" algn="l"/>
              </a:tabLst>
            </a:pPr>
            <a:endParaRPr lang="en-IN" sz="1640" b="0" strike="noStrike" spc="-1">
              <a:latin typeface="Aria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Google Shape;210;p34"/>
          <p:cNvSpPr/>
          <p:nvPr/>
        </p:nvSpPr>
        <p:spPr>
          <a:xfrm>
            <a:off x="122400" y="120240"/>
            <a:ext cx="11971800" cy="661752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144" name="Google Shape;211;p34"/>
          <p:cNvSpPr/>
          <p:nvPr/>
        </p:nvSpPr>
        <p:spPr>
          <a:xfrm>
            <a:off x="122400" y="637920"/>
            <a:ext cx="11946600" cy="64152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r>
              <a:rPr lang="en-IN" sz="3270" b="1" strike="noStrike" spc="-1">
                <a:solidFill>
                  <a:srgbClr val="FFFFFF"/>
                </a:solidFill>
                <a:latin typeface="Arial"/>
                <a:ea typeface="Arial"/>
              </a:rPr>
              <a:t>Technical Approach</a:t>
            </a:r>
            <a:endParaRPr lang="en-IN" sz="3270" b="0" strike="noStrike" spc="-1">
              <a:latin typeface="Arial"/>
            </a:endParaRPr>
          </a:p>
        </p:txBody>
      </p:sp>
      <p:pic>
        <p:nvPicPr>
          <p:cNvPr id="145" name="Google Shape;212;p34"/>
          <p:cNvPicPr/>
          <p:nvPr/>
        </p:nvPicPr>
        <p:blipFill>
          <a:blip r:embed="rId4"/>
          <a:stretch/>
        </p:blipFill>
        <p:spPr>
          <a:xfrm>
            <a:off x="5056766" y="6157654"/>
            <a:ext cx="1825920" cy="441360"/>
          </a:xfrm>
          <a:prstGeom prst="rect">
            <a:avLst/>
          </a:prstGeom>
          <a:ln w="0">
            <a:noFill/>
          </a:ln>
        </p:spPr>
      </p:pic>
      <p:sp>
        <p:nvSpPr>
          <p:cNvPr id="146" name="TextBox 9"/>
          <p:cNvSpPr/>
          <p:nvPr/>
        </p:nvSpPr>
        <p:spPr>
          <a:xfrm>
            <a:off x="327960" y="2702612"/>
            <a:ext cx="5407560" cy="13468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16000" indent="-216000" algn="just">
              <a:lnSpc>
                <a:spcPct val="150000"/>
              </a:lnSpc>
              <a:buClr>
                <a:srgbClr val="000000"/>
              </a:buClr>
              <a:buFont typeface="Arial"/>
              <a:buChar char="•"/>
            </a:pPr>
            <a:r>
              <a:rPr lang="en-IN" sz="1400" b="0" strike="noStrike" spc="-1" dirty="0">
                <a:solidFill>
                  <a:srgbClr val="4472C4"/>
                </a:solidFill>
                <a:latin typeface="Roboto"/>
                <a:ea typeface="Arial"/>
              </a:rPr>
              <a:t>Break / Interruption in the footage -  </a:t>
            </a:r>
            <a:r>
              <a:rPr lang="en-IN" sz="1400" b="0" strike="noStrike" spc="-1" dirty="0">
                <a:solidFill>
                  <a:srgbClr val="FFFFFF"/>
                </a:solidFill>
                <a:latin typeface="Roboto"/>
                <a:ea typeface="Arial"/>
              </a:rPr>
              <a:t>This module provides the time stamp whenever a black screen or scene change is detected. As shown in the example these are time durations of scene change and an alarm is raised.</a:t>
            </a:r>
            <a:r>
              <a:rPr lang="en-IN" sz="1400" b="0" strike="noStrike" spc="-1" dirty="0">
                <a:solidFill>
                  <a:srgbClr val="4472C4"/>
                </a:solidFill>
                <a:latin typeface="Roboto"/>
                <a:ea typeface="Arial"/>
              </a:rPr>
              <a:t>  </a:t>
            </a:r>
            <a:endParaRPr lang="en-IN" sz="1400" b="0" strike="noStrike" spc="-1" dirty="0">
              <a:latin typeface="Arial"/>
            </a:endParaRPr>
          </a:p>
        </p:txBody>
      </p:sp>
      <p:sp>
        <p:nvSpPr>
          <p:cNvPr id="147" name="TextBox 10"/>
          <p:cNvSpPr/>
          <p:nvPr/>
        </p:nvSpPr>
        <p:spPr>
          <a:xfrm>
            <a:off x="327960" y="1005120"/>
            <a:ext cx="5407560" cy="200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gn="just">
              <a:lnSpc>
                <a:spcPct val="150000"/>
              </a:lnSpc>
              <a:buClr>
                <a:srgbClr val="000000"/>
              </a:buClr>
              <a:buFont typeface="Arial"/>
              <a:buChar char="•"/>
            </a:pPr>
            <a:r>
              <a:rPr lang="en-IN" sz="1400" b="0" strike="noStrike" spc="-1">
                <a:solidFill>
                  <a:srgbClr val="4472C4"/>
                </a:solidFill>
                <a:latin typeface="Roboto"/>
                <a:ea typeface="Arial"/>
              </a:rPr>
              <a:t>Tampering with the cameras / sensitive or high priority area within premises -  </a:t>
            </a:r>
            <a:r>
              <a:rPr lang="en-IN" sz="1400" b="0" strike="noStrike" spc="-1">
                <a:solidFill>
                  <a:srgbClr val="FFFFFF"/>
                </a:solidFill>
                <a:latin typeface="Roboto"/>
                <a:ea typeface="Arial"/>
              </a:rPr>
              <a:t>We have built a module to detect any kind of tampering with the camera like focus settings,  alteration of video content, or concealing an object. The output of the module will provide the timestamp of the tampering.</a:t>
            </a:r>
            <a:endParaRPr lang="en-IN" sz="1400" b="0" strike="noStrike" spc="-1">
              <a:latin typeface="Arial"/>
            </a:endParaRPr>
          </a:p>
        </p:txBody>
      </p:sp>
      <p:pic>
        <p:nvPicPr>
          <p:cNvPr id="149" name="Picture 148">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1353484" y="4149934"/>
            <a:ext cx="3378968" cy="2007720"/>
          </a:xfrm>
          <a:prstGeom prst="rect">
            <a:avLst/>
          </a:prstGeom>
          <a:ln w="0">
            <a:noFill/>
          </a:ln>
        </p:spPr>
      </p:pic>
      <p:pic>
        <p:nvPicPr>
          <p:cNvPr id="150" name="Picture 149"/>
          <p:cNvPicPr/>
          <p:nvPr/>
        </p:nvPicPr>
        <p:blipFill rotWithShape="1">
          <a:blip r:embed="rId6"/>
          <a:srcRect r="3212"/>
          <a:stretch/>
        </p:blipFill>
        <p:spPr>
          <a:xfrm>
            <a:off x="5969726" y="1864108"/>
            <a:ext cx="5703554" cy="1605063"/>
          </a:xfrm>
          <a:prstGeom prst="rect">
            <a:avLst/>
          </a:prstGeom>
          <a:ln w="0">
            <a:noFill/>
          </a:ln>
        </p:spPr>
      </p:pic>
      <p:pic>
        <p:nvPicPr>
          <p:cNvPr id="7" name="Picture 6">
            <a:extLst>
              <a:ext uri="{FF2B5EF4-FFF2-40B4-BE49-F238E27FC236}">
                <a16:creationId xmlns:a16="http://schemas.microsoft.com/office/drawing/2014/main" id="{985D90F9-031F-FEA3-1C86-C31FF22BFE13}"/>
              </a:ext>
            </a:extLst>
          </p:cNvPr>
          <p:cNvPicPr>
            <a:picLocks noChangeAspect="1"/>
          </p:cNvPicPr>
          <p:nvPr/>
        </p:nvPicPr>
        <p:blipFill>
          <a:blip r:embed="rId7"/>
          <a:stretch>
            <a:fillRect/>
          </a:stretch>
        </p:blipFill>
        <p:spPr>
          <a:xfrm>
            <a:off x="8920835" y="3628383"/>
            <a:ext cx="2752445" cy="1847886"/>
          </a:xfrm>
          <a:prstGeom prst="rect">
            <a:avLst/>
          </a:prstGeom>
        </p:spPr>
      </p:pic>
      <p:sp>
        <p:nvSpPr>
          <p:cNvPr id="16" name="TextBox 15">
            <a:extLst>
              <a:ext uri="{FF2B5EF4-FFF2-40B4-BE49-F238E27FC236}">
                <a16:creationId xmlns:a16="http://schemas.microsoft.com/office/drawing/2014/main" id="{77540FCD-711D-B875-E725-30C4BB6D6247}"/>
              </a:ext>
            </a:extLst>
          </p:cNvPr>
          <p:cNvSpPr/>
          <p:nvPr/>
        </p:nvSpPr>
        <p:spPr>
          <a:xfrm>
            <a:off x="1353484" y="4187725"/>
            <a:ext cx="1352010" cy="30348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IN" sz="1400" b="1" strike="noStrike" spc="-1" dirty="0">
                <a:solidFill>
                  <a:srgbClr val="FFFFFF"/>
                </a:solidFill>
                <a:latin typeface="Arial"/>
                <a:ea typeface="Arial"/>
              </a:rPr>
              <a:t>INPUT VIDEO</a:t>
            </a:r>
            <a:endParaRPr lang="en-IN" sz="1400" b="0" strike="noStrike" spc="-1" dirty="0">
              <a:latin typeface="Arial"/>
            </a:endParaRPr>
          </a:p>
        </p:txBody>
      </p:sp>
      <p:sp>
        <p:nvSpPr>
          <p:cNvPr id="17" name="TextBox 15">
            <a:extLst>
              <a:ext uri="{FF2B5EF4-FFF2-40B4-BE49-F238E27FC236}">
                <a16:creationId xmlns:a16="http://schemas.microsoft.com/office/drawing/2014/main" id="{3B94796C-2FA2-1ED9-0AB4-C8D256D05542}"/>
              </a:ext>
            </a:extLst>
          </p:cNvPr>
          <p:cNvSpPr/>
          <p:nvPr/>
        </p:nvSpPr>
        <p:spPr>
          <a:xfrm>
            <a:off x="5915090" y="1070778"/>
            <a:ext cx="5703554" cy="69726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lnSpc>
                <a:spcPct val="150000"/>
              </a:lnSpc>
              <a:buNone/>
            </a:pPr>
            <a:r>
              <a:rPr lang="en-IN" sz="1400" spc="-1" dirty="0">
                <a:solidFill>
                  <a:srgbClr val="FFFFFF"/>
                </a:solidFill>
                <a:latin typeface="Arial"/>
              </a:rPr>
              <a:t>Output image below shows the different scenes available in the Input Video and their staring and ending time. </a:t>
            </a:r>
            <a:endParaRPr lang="en-IN" sz="1400" strike="noStrike" spc="-1" dirty="0">
              <a:latin typeface="Arial"/>
            </a:endParaRPr>
          </a:p>
        </p:txBody>
      </p:sp>
      <p:sp>
        <p:nvSpPr>
          <p:cNvPr id="19" name="TextBox 15">
            <a:extLst>
              <a:ext uri="{FF2B5EF4-FFF2-40B4-BE49-F238E27FC236}">
                <a16:creationId xmlns:a16="http://schemas.microsoft.com/office/drawing/2014/main" id="{BD9A4209-318A-E263-7EB2-2584B6608BDE}"/>
              </a:ext>
            </a:extLst>
          </p:cNvPr>
          <p:cNvSpPr/>
          <p:nvPr/>
        </p:nvSpPr>
        <p:spPr>
          <a:xfrm>
            <a:off x="5963536" y="5635482"/>
            <a:ext cx="2758633" cy="30632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IN" sz="1400" b="1" strike="noStrike" spc="-1" dirty="0">
                <a:solidFill>
                  <a:srgbClr val="FFFFFF"/>
                </a:solidFill>
                <a:latin typeface="Arial"/>
                <a:ea typeface="Arial"/>
              </a:rPr>
              <a:t>Scene at time 25:52</a:t>
            </a:r>
            <a:endParaRPr lang="en-IN" sz="1400" b="0" strike="noStrike" spc="-1" dirty="0">
              <a:latin typeface="Arial"/>
            </a:endParaRPr>
          </a:p>
        </p:txBody>
      </p:sp>
      <p:pic>
        <p:nvPicPr>
          <p:cNvPr id="20" name="Picture 19">
            <a:extLst>
              <a:ext uri="{FF2B5EF4-FFF2-40B4-BE49-F238E27FC236}">
                <a16:creationId xmlns:a16="http://schemas.microsoft.com/office/drawing/2014/main" id="{6363CC7F-80CB-EC52-7347-177B2DC73B90}"/>
              </a:ext>
            </a:extLst>
          </p:cNvPr>
          <p:cNvPicPr>
            <a:picLocks noChangeAspect="1"/>
          </p:cNvPicPr>
          <p:nvPr/>
        </p:nvPicPr>
        <p:blipFill>
          <a:blip r:embed="rId8"/>
          <a:stretch>
            <a:fillRect/>
          </a:stretch>
        </p:blipFill>
        <p:spPr>
          <a:xfrm>
            <a:off x="5998768" y="3644565"/>
            <a:ext cx="2723401" cy="1852171"/>
          </a:xfrm>
          <a:prstGeom prst="rect">
            <a:avLst/>
          </a:prstGeom>
        </p:spPr>
      </p:pic>
      <p:sp>
        <p:nvSpPr>
          <p:cNvPr id="21" name="TextBox 15">
            <a:extLst>
              <a:ext uri="{FF2B5EF4-FFF2-40B4-BE49-F238E27FC236}">
                <a16:creationId xmlns:a16="http://schemas.microsoft.com/office/drawing/2014/main" id="{C1E57866-282C-03AB-4797-28DB2662BC87}"/>
              </a:ext>
            </a:extLst>
          </p:cNvPr>
          <p:cNvSpPr/>
          <p:nvPr/>
        </p:nvSpPr>
        <p:spPr>
          <a:xfrm>
            <a:off x="8821503" y="5634060"/>
            <a:ext cx="2758633" cy="30632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IN" sz="1400" b="1" strike="noStrike" spc="-1" dirty="0">
                <a:solidFill>
                  <a:srgbClr val="FFFFFF"/>
                </a:solidFill>
                <a:latin typeface="Arial"/>
                <a:ea typeface="Arial"/>
              </a:rPr>
              <a:t>Scene at time 26:13</a:t>
            </a:r>
            <a:endParaRPr lang="en-IN" sz="14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Class="mediacall" fill="hold" nodeType="afterEffect">
                                  <p:stCondLst>
                                    <p:cond delay="0"/>
                                  </p:stCondLst>
                                  <p:childTnLst>
                                    <p:cmd type="call" cmd="playFrom(0.0)">
                                      <p:cBhvr>
                                        <p:cTn id="6" dur="66734" fill="hold"/>
                                        <p:tgtEl>
                                          <p:spTgt spid="149"/>
                                        </p:tgtEl>
                                      </p:cBhvr>
                                    </p:cmd>
                                  </p:childTnLst>
                                </p:cTn>
                              </p:par>
                            </p:childTnLst>
                          </p:cTn>
                        </p:par>
                      </p:childTnLst>
                    </p:cTn>
                  </p:par>
                </p:childTnLst>
              </p:cTn>
              <p:prevCondLst>
                <p:cond evt="onPrev" delay="0">
                  <p:tgtEl>
                    <p:sldTgt/>
                  </p:tgtEl>
                </p:cond>
              </p:prevCondLst>
              <p:nextCondLst>
                <p:cond evt="onNext" delay="0">
                  <p:tgtEl>
                    <p:sldTgt/>
                  </p:tgtEl>
                </p:cond>
              </p:nextCondLst>
            </p:seq>
            <p:seq>
              <p:cTn id="7" restart="whenNotActive" fill="hold" nodeType="interactiveSeq">
                <p:stCondLst>
                  <p:cond evt="onClick" delay="0">
                    <p:tgtEl>
                      <p:spTgt spid="149"/>
                    </p:tgtEl>
                  </p:cond>
                </p:stCondLst>
                <p:childTnLst>
                  <p:par>
                    <p:cTn id="8" fill="hold">
                      <p:stCondLst>
                        <p:cond evt="onClick" delay="0">
                          <p:tgtEl>
                            <p:spTgt spid="149"/>
                          </p:tgtEl>
                        </p:cond>
                      </p:stCondLst>
                      <p:childTnLst>
                        <p:par>
                          <p:cTn id="9" fill="hold">
                            <p:stCondLst>
                              <p:cond delay="0"/>
                            </p:stCondLst>
                            <p:childTnLst>
                              <p:par>
                                <p:cTn id="10" presetClass="mediacall" fill="hold" nodeType="clickEffect">
                                  <p:stCondLst>
                                    <p:cond delay="0"/>
                                  </p:stCondLst>
                                  <p:childTnLst>
                                    <p:cmd type="call" cmd="togglePause">
                                      <p:cBhvr>
                                        <p:cTn id="11" dur="1" fill="hold"/>
                                        <p:tgtEl>
                                          <p:spTgt spid="149"/>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94;p32"/>
          <p:cNvSpPr/>
          <p:nvPr/>
        </p:nvSpPr>
        <p:spPr>
          <a:xfrm>
            <a:off x="109800" y="120240"/>
            <a:ext cx="11971800" cy="6617520"/>
          </a:xfrm>
          <a:prstGeom prst="rect">
            <a:avLst/>
          </a:prstGeom>
          <a:solidFill>
            <a:srgbClr val="2F0E3C"/>
          </a:solid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nSpc>
                <a:spcPct val="100000"/>
              </a:lnSpc>
              <a:buClr>
                <a:srgbClr val="000000"/>
              </a:buClr>
            </a:pPr>
            <a:endParaRPr lang="en-IN" sz="2400" b="0" strike="noStrike" spc="-1" dirty="0">
              <a:latin typeface="Arial"/>
            </a:endParaRPr>
          </a:p>
        </p:txBody>
      </p:sp>
      <p:pic>
        <p:nvPicPr>
          <p:cNvPr id="152" name="Google Shape;196;p32"/>
          <p:cNvPicPr/>
          <p:nvPr/>
        </p:nvPicPr>
        <p:blipFill>
          <a:blip r:embed="rId2"/>
          <a:stretch/>
        </p:blipFill>
        <p:spPr>
          <a:xfrm>
            <a:off x="5050800" y="6152760"/>
            <a:ext cx="1825920" cy="441360"/>
          </a:xfrm>
          <a:prstGeom prst="rect">
            <a:avLst/>
          </a:prstGeom>
          <a:ln w="0">
            <a:noFill/>
          </a:ln>
        </p:spPr>
      </p:pic>
      <p:sp>
        <p:nvSpPr>
          <p:cNvPr id="153" name="Google Shape;211;p34"/>
          <p:cNvSpPr/>
          <p:nvPr/>
        </p:nvSpPr>
        <p:spPr>
          <a:xfrm>
            <a:off x="275040" y="790560"/>
            <a:ext cx="11946600" cy="64152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r>
              <a:rPr lang="en-IN" sz="3270" b="1" strike="noStrike" spc="-1">
                <a:solidFill>
                  <a:srgbClr val="FFFFFF"/>
                </a:solidFill>
                <a:latin typeface="Arial"/>
                <a:ea typeface="Arial"/>
              </a:rPr>
              <a:t>Technical Approach</a:t>
            </a:r>
            <a:endParaRPr lang="en-IN" sz="3270" b="0" strike="noStrike" spc="-1">
              <a:latin typeface="Arial"/>
            </a:endParaRPr>
          </a:p>
        </p:txBody>
      </p:sp>
      <p:sp>
        <p:nvSpPr>
          <p:cNvPr id="154" name="TextBox 16"/>
          <p:cNvSpPr/>
          <p:nvPr/>
        </p:nvSpPr>
        <p:spPr>
          <a:xfrm>
            <a:off x="577800" y="1191240"/>
            <a:ext cx="10771920" cy="1048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gn="just">
              <a:lnSpc>
                <a:spcPct val="150000"/>
              </a:lnSpc>
              <a:buClr>
                <a:srgbClr val="000000"/>
              </a:buClr>
              <a:buFont typeface="Arial"/>
              <a:buChar char="•"/>
            </a:pPr>
            <a:r>
              <a:rPr lang="en-IN" sz="1400" b="0" strike="noStrike" spc="-1">
                <a:solidFill>
                  <a:srgbClr val="4472C4"/>
                </a:solidFill>
                <a:latin typeface="Roboto"/>
                <a:ea typeface="Arial"/>
              </a:rPr>
              <a:t>Count of People – </a:t>
            </a:r>
            <a:r>
              <a:rPr lang="en-IN" sz="1400" b="0" strike="noStrike" spc="-1">
                <a:solidFill>
                  <a:srgbClr val="FFFFFF"/>
                </a:solidFill>
                <a:latin typeface="Roboto"/>
                <a:ea typeface="Arial"/>
              </a:rPr>
              <a:t>This module provides the count of people present in the frame at the moment. It also assigns an ID to each individual present in the frame. On the left bottom of the frame, it shows the status of the person in the frame and on the right bottom, it shows the total count of people present.</a:t>
            </a:r>
            <a:endParaRPr lang="en-IN" sz="1400" b="0" strike="noStrike" spc="-1">
              <a:latin typeface="Arial"/>
            </a:endParaRPr>
          </a:p>
        </p:txBody>
      </p:sp>
      <p:sp>
        <p:nvSpPr>
          <p:cNvPr id="155" name="TextBox 19"/>
          <p:cNvSpPr/>
          <p:nvPr/>
        </p:nvSpPr>
        <p:spPr>
          <a:xfrm>
            <a:off x="655560" y="2321280"/>
            <a:ext cx="516708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IN" sz="1400" b="1" strike="noStrike" spc="-1">
                <a:solidFill>
                  <a:srgbClr val="FFFFFF"/>
                </a:solidFill>
                <a:latin typeface="Arial"/>
                <a:ea typeface="Arial"/>
              </a:rPr>
              <a:t>INPUT IMAGE</a:t>
            </a:r>
            <a:endParaRPr lang="en-IN" sz="1400" b="0" strike="noStrike" spc="-1">
              <a:latin typeface="Arial"/>
            </a:endParaRPr>
          </a:p>
        </p:txBody>
      </p:sp>
      <p:sp>
        <p:nvSpPr>
          <p:cNvPr id="156" name="TextBox 20"/>
          <p:cNvSpPr/>
          <p:nvPr/>
        </p:nvSpPr>
        <p:spPr>
          <a:xfrm>
            <a:off x="6368400" y="2321280"/>
            <a:ext cx="516708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IN" sz="1400" b="1" strike="noStrike" spc="-1">
                <a:solidFill>
                  <a:srgbClr val="FFFFFF"/>
                </a:solidFill>
                <a:latin typeface="Arial"/>
                <a:ea typeface="Arial"/>
              </a:rPr>
              <a:t>OUTPUT IMAGE</a:t>
            </a:r>
            <a:endParaRPr lang="en-IN" sz="1400" b="0" strike="noStrike" spc="-1">
              <a:latin typeface="Arial"/>
            </a:endParaRPr>
          </a:p>
        </p:txBody>
      </p:sp>
      <p:pic>
        <p:nvPicPr>
          <p:cNvPr id="157" name="Google Shape;262;p38"/>
          <p:cNvPicPr/>
          <p:nvPr/>
        </p:nvPicPr>
        <p:blipFill>
          <a:blip r:embed="rId3"/>
          <a:stretch/>
        </p:blipFill>
        <p:spPr>
          <a:xfrm>
            <a:off x="6368400" y="2711520"/>
            <a:ext cx="5260680" cy="2793240"/>
          </a:xfrm>
          <a:prstGeom prst="rect">
            <a:avLst/>
          </a:prstGeom>
          <a:ln w="0">
            <a:noFill/>
          </a:ln>
        </p:spPr>
      </p:pic>
      <p:pic>
        <p:nvPicPr>
          <p:cNvPr id="158" name="Picture 2"/>
          <p:cNvPicPr/>
          <p:nvPr/>
        </p:nvPicPr>
        <p:blipFill>
          <a:blip r:embed="rId4"/>
          <a:stretch/>
        </p:blipFill>
        <p:spPr>
          <a:xfrm>
            <a:off x="562320" y="2733480"/>
            <a:ext cx="5529960" cy="27716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Google Shape;210;p34"/>
          <p:cNvSpPr/>
          <p:nvPr/>
        </p:nvSpPr>
        <p:spPr>
          <a:xfrm>
            <a:off x="122400" y="120240"/>
            <a:ext cx="11971800" cy="661752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160" name="Google Shape;211;p34"/>
          <p:cNvSpPr/>
          <p:nvPr/>
        </p:nvSpPr>
        <p:spPr>
          <a:xfrm>
            <a:off x="122400" y="637920"/>
            <a:ext cx="11946600" cy="64152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r>
              <a:rPr lang="en-IN" sz="3270" b="1" strike="noStrike" spc="-1">
                <a:solidFill>
                  <a:srgbClr val="FFFFFF"/>
                </a:solidFill>
                <a:latin typeface="Arial"/>
                <a:ea typeface="Arial"/>
              </a:rPr>
              <a:t>Technical Approach</a:t>
            </a:r>
            <a:endParaRPr lang="en-IN" sz="3270" b="0" strike="noStrike" spc="-1">
              <a:latin typeface="Arial"/>
            </a:endParaRPr>
          </a:p>
        </p:txBody>
      </p:sp>
      <p:pic>
        <p:nvPicPr>
          <p:cNvPr id="161" name="Google Shape;212;p34"/>
          <p:cNvPicPr/>
          <p:nvPr/>
        </p:nvPicPr>
        <p:blipFill>
          <a:blip r:embed="rId2"/>
          <a:stretch/>
        </p:blipFill>
        <p:spPr>
          <a:xfrm>
            <a:off x="5050800" y="6152760"/>
            <a:ext cx="1825920" cy="441360"/>
          </a:xfrm>
          <a:prstGeom prst="rect">
            <a:avLst/>
          </a:prstGeom>
          <a:ln w="0">
            <a:noFill/>
          </a:ln>
        </p:spPr>
      </p:pic>
      <p:sp>
        <p:nvSpPr>
          <p:cNvPr id="162" name="TextBox 6"/>
          <p:cNvSpPr/>
          <p:nvPr/>
        </p:nvSpPr>
        <p:spPr>
          <a:xfrm>
            <a:off x="783000" y="3080700"/>
            <a:ext cx="10877760" cy="1048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50000"/>
              </a:lnSpc>
              <a:buClr>
                <a:srgbClr val="000000"/>
              </a:buClr>
              <a:buFont typeface="Arial"/>
              <a:buChar char="•"/>
            </a:pPr>
            <a:r>
              <a:rPr lang="en-IN" sz="1400" b="0" strike="noStrike" spc="-1" dirty="0">
                <a:solidFill>
                  <a:srgbClr val="4472C4"/>
                </a:solidFill>
                <a:latin typeface="Roboto"/>
                <a:ea typeface="Arial"/>
              </a:rPr>
              <a:t>Time taken for activity on-premises – </a:t>
            </a:r>
            <a:r>
              <a:rPr lang="en-IN" sz="1400" b="0" strike="noStrike" spc="-1" dirty="0">
                <a:solidFill>
                  <a:srgbClr val="FFFFFF"/>
                </a:solidFill>
                <a:latin typeface="Roboto"/>
                <a:ea typeface="Arial"/>
              </a:rPr>
              <a:t>Time taken for activity on-premises can be calculated by extracting the timestamp present in the frame using OCR and storing the starting timeframe and ending timeframe of the activity in the database.   </a:t>
            </a:r>
            <a:r>
              <a:rPr lang="en-IN" sz="1400" b="0" strike="noStrike" spc="-1" dirty="0">
                <a:solidFill>
                  <a:srgbClr val="4472C4"/>
                </a:solidFill>
                <a:latin typeface="Roboto"/>
                <a:ea typeface="Arial"/>
              </a:rPr>
              <a:t> </a:t>
            </a:r>
            <a:endParaRPr lang="en-IN" sz="1400" b="0" strike="noStrike" spc="-1" dirty="0">
              <a:latin typeface="Arial"/>
            </a:endParaRPr>
          </a:p>
        </p:txBody>
      </p:sp>
      <p:sp>
        <p:nvSpPr>
          <p:cNvPr id="163" name="TextBox 12"/>
          <p:cNvSpPr/>
          <p:nvPr/>
        </p:nvSpPr>
        <p:spPr>
          <a:xfrm>
            <a:off x="783000" y="1568700"/>
            <a:ext cx="10877760" cy="136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gn="just">
              <a:lnSpc>
                <a:spcPct val="150000"/>
              </a:lnSpc>
              <a:buClr>
                <a:srgbClr val="000000"/>
              </a:buClr>
              <a:buFont typeface="Arial"/>
              <a:buChar char="•"/>
            </a:pPr>
            <a:r>
              <a:rPr lang="en-IN" sz="1400" b="0" strike="noStrike" spc="-1" dirty="0">
                <a:solidFill>
                  <a:srgbClr val="4472C4"/>
                </a:solidFill>
                <a:latin typeface="Roboto"/>
                <a:ea typeface="Arial"/>
              </a:rPr>
              <a:t>Suspicious Activities or Any activity that needs attention -  </a:t>
            </a:r>
            <a:r>
              <a:rPr lang="en-IN" sz="1400" b="0" strike="noStrike" spc="-1" dirty="0">
                <a:solidFill>
                  <a:srgbClr val="FFFFFF"/>
                </a:solidFill>
                <a:latin typeface="Roboto"/>
                <a:ea typeface="Arial"/>
              </a:rPr>
              <a:t>All the above-mentioned modules will be active all the time and in case of any activity like detection fire, hazardous objects, tampering with cameras, or identification of known miscreants, alarm will be raised to for security to take proper actions. </a:t>
            </a:r>
            <a:endParaRPr lang="en-IN" sz="1400" b="0" strike="noStrike" spc="-1" dirty="0">
              <a:latin typeface="Arial"/>
            </a:endParaRPr>
          </a:p>
          <a:p>
            <a:pPr>
              <a:lnSpc>
                <a:spcPct val="150000"/>
              </a:lnSpc>
              <a:buNone/>
            </a:pPr>
            <a:endParaRPr lang="en-IN" sz="14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Google Shape;210;p34"/>
          <p:cNvSpPr/>
          <p:nvPr/>
        </p:nvSpPr>
        <p:spPr>
          <a:xfrm>
            <a:off x="122400" y="120240"/>
            <a:ext cx="11971800" cy="661752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160" name="Google Shape;211;p34"/>
          <p:cNvSpPr/>
          <p:nvPr/>
        </p:nvSpPr>
        <p:spPr>
          <a:xfrm>
            <a:off x="122400" y="637920"/>
            <a:ext cx="11946600" cy="64152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r>
              <a:rPr lang="en-IN" sz="3270" b="1" strike="noStrike" spc="-1" dirty="0">
                <a:solidFill>
                  <a:srgbClr val="FFFFFF"/>
                </a:solidFill>
                <a:latin typeface="Arial"/>
                <a:ea typeface="Arial"/>
              </a:rPr>
              <a:t>DATABASE</a:t>
            </a:r>
            <a:endParaRPr lang="en-IN" sz="3270" b="0" strike="noStrike" spc="-1" dirty="0">
              <a:latin typeface="Arial"/>
            </a:endParaRPr>
          </a:p>
        </p:txBody>
      </p:sp>
      <p:pic>
        <p:nvPicPr>
          <p:cNvPr id="161" name="Google Shape;212;p34"/>
          <p:cNvPicPr/>
          <p:nvPr/>
        </p:nvPicPr>
        <p:blipFill>
          <a:blip r:embed="rId2"/>
          <a:stretch/>
        </p:blipFill>
        <p:spPr>
          <a:xfrm>
            <a:off x="5050800" y="6152760"/>
            <a:ext cx="1825920" cy="441360"/>
          </a:xfrm>
          <a:prstGeom prst="rect">
            <a:avLst/>
          </a:prstGeom>
          <a:ln w="0">
            <a:noFill/>
          </a:ln>
        </p:spPr>
      </p:pic>
      <p:pic>
        <p:nvPicPr>
          <p:cNvPr id="4" name="Picture 3">
            <a:extLst>
              <a:ext uri="{FF2B5EF4-FFF2-40B4-BE49-F238E27FC236}">
                <a16:creationId xmlns:a16="http://schemas.microsoft.com/office/drawing/2014/main" id="{4017EFCF-DA77-2D56-48B9-5434165B1687}"/>
              </a:ext>
            </a:extLst>
          </p:cNvPr>
          <p:cNvPicPr>
            <a:picLocks noChangeAspect="1"/>
          </p:cNvPicPr>
          <p:nvPr/>
        </p:nvPicPr>
        <p:blipFill rotWithShape="1">
          <a:blip r:embed="rId3">
            <a:extLst>
              <a:ext uri="{28A0092B-C50C-407E-A947-70E740481C1C}">
                <a14:useLocalDpi xmlns:a14="http://schemas.microsoft.com/office/drawing/2010/main" val="0"/>
              </a:ext>
            </a:extLst>
          </a:blip>
          <a:srcRect l="600"/>
          <a:stretch/>
        </p:blipFill>
        <p:spPr>
          <a:xfrm>
            <a:off x="641023" y="4151108"/>
            <a:ext cx="10710155" cy="1874619"/>
          </a:xfrm>
          <a:prstGeom prst="rect">
            <a:avLst/>
          </a:prstGeom>
        </p:spPr>
      </p:pic>
      <p:pic>
        <p:nvPicPr>
          <p:cNvPr id="6" name="Picture 5">
            <a:extLst>
              <a:ext uri="{FF2B5EF4-FFF2-40B4-BE49-F238E27FC236}">
                <a16:creationId xmlns:a16="http://schemas.microsoft.com/office/drawing/2014/main" id="{AF333F8D-3FF3-00C0-66E7-1B3B377FF7CA}"/>
              </a:ext>
            </a:extLst>
          </p:cNvPr>
          <p:cNvPicPr>
            <a:picLocks noChangeAspect="1"/>
          </p:cNvPicPr>
          <p:nvPr/>
        </p:nvPicPr>
        <p:blipFill rotWithShape="1">
          <a:blip r:embed="rId4">
            <a:extLst>
              <a:ext uri="{28A0092B-C50C-407E-A947-70E740481C1C}">
                <a14:useLocalDpi xmlns:a14="http://schemas.microsoft.com/office/drawing/2010/main" val="0"/>
              </a:ext>
            </a:extLst>
          </a:blip>
          <a:srcRect t="32446" r="50137" b="12294"/>
          <a:stretch/>
        </p:blipFill>
        <p:spPr>
          <a:xfrm>
            <a:off x="5825765" y="1112364"/>
            <a:ext cx="5525413" cy="2911712"/>
          </a:xfrm>
          <a:prstGeom prst="rect">
            <a:avLst/>
          </a:prstGeom>
        </p:spPr>
      </p:pic>
      <p:sp>
        <p:nvSpPr>
          <p:cNvPr id="7" name="TextBox 6">
            <a:extLst>
              <a:ext uri="{FF2B5EF4-FFF2-40B4-BE49-F238E27FC236}">
                <a16:creationId xmlns:a16="http://schemas.microsoft.com/office/drawing/2014/main" id="{84779EC5-BA69-36C6-3B6B-C8E401503ABD}"/>
              </a:ext>
            </a:extLst>
          </p:cNvPr>
          <p:cNvSpPr txBox="1"/>
          <p:nvPr/>
        </p:nvSpPr>
        <p:spPr>
          <a:xfrm>
            <a:off x="641023" y="1797120"/>
            <a:ext cx="5081047" cy="166821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400" dirty="0">
                <a:solidFill>
                  <a:schemeClr val="bg1"/>
                </a:solidFill>
              </a:rPr>
              <a:t>MySQL Database Used for storing all the information obtained from different modules. </a:t>
            </a:r>
          </a:p>
          <a:p>
            <a:pPr marL="285750" indent="-285750" algn="just">
              <a:lnSpc>
                <a:spcPct val="150000"/>
              </a:lnSpc>
              <a:buFont typeface="Arial" panose="020B0604020202020204" pitchFamily="34" charset="0"/>
              <a:buChar char="•"/>
            </a:pPr>
            <a:r>
              <a:rPr lang="en-IN" sz="1400" dirty="0">
                <a:solidFill>
                  <a:schemeClr val="bg1"/>
                </a:solidFill>
              </a:rPr>
              <a:t>In the left image, the description of the table can be seen.</a:t>
            </a:r>
          </a:p>
          <a:p>
            <a:pPr marL="285750" indent="-285750" algn="just">
              <a:lnSpc>
                <a:spcPct val="150000"/>
              </a:lnSpc>
              <a:buFont typeface="Arial" panose="020B0604020202020204" pitchFamily="34" charset="0"/>
              <a:buChar char="•"/>
            </a:pPr>
            <a:r>
              <a:rPr lang="en-IN" sz="1400" dirty="0">
                <a:solidFill>
                  <a:schemeClr val="bg1"/>
                </a:solidFill>
              </a:rPr>
              <a:t>In the image below,  we can see the records in the table for different modules.</a:t>
            </a:r>
          </a:p>
        </p:txBody>
      </p:sp>
    </p:spTree>
    <p:extLst>
      <p:ext uri="{BB962C8B-B14F-4D97-AF65-F5344CB8AC3E}">
        <p14:creationId xmlns:p14="http://schemas.microsoft.com/office/powerpoint/2010/main" val="153848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Google Shape;210;p34"/>
          <p:cNvSpPr/>
          <p:nvPr/>
        </p:nvSpPr>
        <p:spPr>
          <a:xfrm>
            <a:off x="122400" y="120240"/>
            <a:ext cx="11971800" cy="661752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160" name="Google Shape;211;p34"/>
          <p:cNvSpPr/>
          <p:nvPr/>
        </p:nvSpPr>
        <p:spPr>
          <a:xfrm>
            <a:off x="122400" y="637920"/>
            <a:ext cx="11946600" cy="64152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r>
              <a:rPr lang="en-IN" sz="3270" b="1" strike="noStrike" spc="-1" dirty="0">
                <a:solidFill>
                  <a:srgbClr val="FFFFFF"/>
                </a:solidFill>
                <a:latin typeface="Arial"/>
                <a:ea typeface="Arial"/>
              </a:rPr>
              <a:t>Output Video</a:t>
            </a:r>
            <a:endParaRPr lang="en-IN" sz="3270" b="0" strike="noStrike" spc="-1" dirty="0">
              <a:latin typeface="Arial"/>
            </a:endParaRPr>
          </a:p>
        </p:txBody>
      </p:sp>
      <p:pic>
        <p:nvPicPr>
          <p:cNvPr id="161" name="Google Shape;212;p34"/>
          <p:cNvPicPr/>
          <p:nvPr/>
        </p:nvPicPr>
        <p:blipFill>
          <a:blip r:embed="rId4"/>
          <a:stretch/>
        </p:blipFill>
        <p:spPr>
          <a:xfrm>
            <a:off x="5050800" y="6152760"/>
            <a:ext cx="1825920" cy="441360"/>
          </a:xfrm>
          <a:prstGeom prst="rect">
            <a:avLst/>
          </a:prstGeom>
          <a:ln w="0">
            <a:noFill/>
          </a:ln>
        </p:spPr>
      </p:pic>
      <p:pic>
        <p:nvPicPr>
          <p:cNvPr id="2" name="My Movie 1-720p30">
            <a:hlinkClick r:id="" action="ppaction://media"/>
            <a:extLst>
              <a:ext uri="{FF2B5EF4-FFF2-40B4-BE49-F238E27FC236}">
                <a16:creationId xmlns:a16="http://schemas.microsoft.com/office/drawing/2014/main" id="{B5C4A214-6997-29D8-78E2-E93B4C92D3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22631" y="1250230"/>
            <a:ext cx="7746738" cy="4357540"/>
          </a:xfrm>
          <a:prstGeom prst="rect">
            <a:avLst/>
          </a:prstGeom>
        </p:spPr>
      </p:pic>
    </p:spTree>
    <p:extLst>
      <p:ext uri="{BB962C8B-B14F-4D97-AF65-F5344CB8AC3E}">
        <p14:creationId xmlns:p14="http://schemas.microsoft.com/office/powerpoint/2010/main" val="82151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ogle Shape;218;p35"/>
          <p:cNvSpPr/>
          <p:nvPr/>
        </p:nvSpPr>
        <p:spPr>
          <a:xfrm>
            <a:off x="146880" y="156600"/>
            <a:ext cx="11898000" cy="654408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165" name="Google Shape;219;p35"/>
          <p:cNvSpPr/>
          <p:nvPr/>
        </p:nvSpPr>
        <p:spPr>
          <a:xfrm>
            <a:off x="2363400" y="1402920"/>
            <a:ext cx="7045200" cy="106956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endParaRPr lang="en-IN" sz="3000" b="0" strike="noStrike" spc="-1">
              <a:latin typeface="Arial"/>
            </a:endParaRPr>
          </a:p>
          <a:p>
            <a:pPr algn="ctr">
              <a:lnSpc>
                <a:spcPct val="42000"/>
              </a:lnSpc>
              <a:buNone/>
              <a:tabLst>
                <a:tab pos="0" algn="l"/>
              </a:tabLst>
            </a:pPr>
            <a:endParaRPr lang="en-IN" sz="3000" b="0" strike="noStrike" spc="-1">
              <a:latin typeface="Arial"/>
            </a:endParaRPr>
          </a:p>
          <a:p>
            <a:pPr algn="ctr">
              <a:lnSpc>
                <a:spcPct val="54000"/>
              </a:lnSpc>
              <a:buNone/>
              <a:tabLst>
                <a:tab pos="0" algn="l"/>
              </a:tabLst>
            </a:pPr>
            <a:endParaRPr lang="en-IN" sz="3000" b="0" strike="noStrike" spc="-1">
              <a:latin typeface="Arial"/>
            </a:endParaRPr>
          </a:p>
        </p:txBody>
      </p:sp>
      <p:pic>
        <p:nvPicPr>
          <p:cNvPr id="166" name="Google Shape;220;p35"/>
          <p:cNvPicPr/>
          <p:nvPr/>
        </p:nvPicPr>
        <p:blipFill>
          <a:blip r:embed="rId2"/>
          <a:stretch/>
        </p:blipFill>
        <p:spPr>
          <a:xfrm>
            <a:off x="5050800" y="6087600"/>
            <a:ext cx="1825920" cy="441360"/>
          </a:xfrm>
          <a:prstGeom prst="rect">
            <a:avLst/>
          </a:prstGeom>
          <a:ln w="0">
            <a:noFill/>
          </a:ln>
        </p:spPr>
      </p:pic>
      <p:sp>
        <p:nvSpPr>
          <p:cNvPr id="167" name="Google Shape;221;p35"/>
          <p:cNvSpPr/>
          <p:nvPr/>
        </p:nvSpPr>
        <p:spPr>
          <a:xfrm>
            <a:off x="362160" y="1937880"/>
            <a:ext cx="5444640" cy="3277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tabLst>
                <a:tab pos="0" algn="l"/>
              </a:tabLst>
            </a:pPr>
            <a:endParaRPr lang="en-IN" sz="3630" b="0" strike="noStrike" spc="-1">
              <a:latin typeface="Arial"/>
            </a:endParaRPr>
          </a:p>
          <a:p>
            <a:pPr marL="457200" indent="-226800">
              <a:lnSpc>
                <a:spcPct val="100000"/>
              </a:lnSpc>
              <a:buNone/>
              <a:tabLst>
                <a:tab pos="0" algn="l"/>
              </a:tabLst>
            </a:pPr>
            <a:endParaRPr lang="en-IN" sz="2400" b="0" strike="noStrike" spc="-1">
              <a:latin typeface="Arial"/>
            </a:endParaRPr>
          </a:p>
        </p:txBody>
      </p:sp>
      <p:sp>
        <p:nvSpPr>
          <p:cNvPr id="168" name="Google Shape;222;p35"/>
          <p:cNvSpPr/>
          <p:nvPr/>
        </p:nvSpPr>
        <p:spPr>
          <a:xfrm>
            <a:off x="1017360" y="1642320"/>
            <a:ext cx="4134240" cy="3879360"/>
          </a:xfrm>
          <a:prstGeom prst="ellipse">
            <a:avLst/>
          </a:prstGeom>
          <a:solidFill>
            <a:srgbClr val="0070C0"/>
          </a:solidFill>
          <a:ln w="25400">
            <a:solidFill>
              <a:srgbClr val="FFFF00"/>
            </a:solidFill>
            <a:round/>
          </a:ln>
        </p:spPr>
        <p:style>
          <a:lnRef idx="0">
            <a:scrgbClr r="0" g="0" b="0"/>
          </a:lnRef>
          <a:fillRef idx="0">
            <a:scrgbClr r="0" g="0" b="0"/>
          </a:fillRef>
          <a:effectRef idx="0">
            <a:scrgbClr r="0" g="0" b="0"/>
          </a:effectRef>
          <a:fontRef idx="minor"/>
        </p:style>
        <p:txBody>
          <a:bodyPr anchor="ctr">
            <a:noAutofit/>
          </a:bodyPr>
          <a:lstStyle/>
          <a:p>
            <a:pPr algn="ctr">
              <a:lnSpc>
                <a:spcPct val="100000"/>
              </a:lnSpc>
              <a:buNone/>
              <a:tabLst>
                <a:tab pos="0" algn="l"/>
              </a:tabLst>
            </a:pPr>
            <a:r>
              <a:rPr lang="en-IN" sz="3250" b="1" strike="noStrike" spc="-1">
                <a:solidFill>
                  <a:srgbClr val="FFFF00"/>
                </a:solidFill>
                <a:latin typeface="Arial"/>
                <a:ea typeface="Arial"/>
              </a:rPr>
              <a:t>Prerequisites</a:t>
            </a:r>
            <a:endParaRPr lang="en-IN" sz="3250" b="0" strike="noStrike" spc="-1">
              <a:latin typeface="Arial"/>
            </a:endParaRPr>
          </a:p>
        </p:txBody>
      </p:sp>
      <p:sp>
        <p:nvSpPr>
          <p:cNvPr id="169" name="Google Shape;223;p35"/>
          <p:cNvSpPr/>
          <p:nvPr/>
        </p:nvSpPr>
        <p:spPr>
          <a:xfrm>
            <a:off x="6532920" y="1784160"/>
            <a:ext cx="4398480" cy="1470240"/>
          </a:xfrm>
          <a:prstGeom prst="ellipse">
            <a:avLst/>
          </a:prstGeom>
          <a:solidFill>
            <a:schemeClr val="lt1"/>
          </a:solidFill>
          <a:ln w="25400">
            <a:solidFill>
              <a:srgbClr val="42719B"/>
            </a:solidFill>
            <a:round/>
          </a:ln>
        </p:spPr>
        <p:style>
          <a:lnRef idx="0">
            <a:scrgbClr r="0" g="0" b="0"/>
          </a:lnRef>
          <a:fillRef idx="0">
            <a:scrgbClr r="0" g="0" b="0"/>
          </a:fillRef>
          <a:effectRef idx="0">
            <a:scrgbClr r="0" g="0" b="0"/>
          </a:effectRef>
          <a:fontRef idx="minor"/>
        </p:style>
        <p:txBody>
          <a:bodyPr anchor="ctr">
            <a:noAutofit/>
          </a:bodyPr>
          <a:lstStyle/>
          <a:p>
            <a:pPr algn="ctr">
              <a:lnSpc>
                <a:spcPct val="100000"/>
              </a:lnSpc>
              <a:buNone/>
              <a:tabLst>
                <a:tab pos="0" algn="l"/>
              </a:tabLst>
            </a:pPr>
            <a:r>
              <a:rPr lang="en-IN" sz="1800" b="1" strike="noStrike" spc="-1">
                <a:solidFill>
                  <a:srgbClr val="00B0F0"/>
                </a:solidFill>
                <a:latin typeface="Arial"/>
                <a:ea typeface="Arial"/>
              </a:rPr>
              <a:t>Resolution - At least 720p</a:t>
            </a:r>
            <a:endParaRPr lang="en-IN" sz="1800" b="0" strike="noStrike" spc="-1">
              <a:latin typeface="Arial"/>
            </a:endParaRPr>
          </a:p>
        </p:txBody>
      </p:sp>
      <p:sp>
        <p:nvSpPr>
          <p:cNvPr id="170" name="Google Shape;224;p35"/>
          <p:cNvSpPr/>
          <p:nvPr/>
        </p:nvSpPr>
        <p:spPr>
          <a:xfrm>
            <a:off x="6532920" y="3899160"/>
            <a:ext cx="4398480" cy="1470240"/>
          </a:xfrm>
          <a:prstGeom prst="ellipse">
            <a:avLst/>
          </a:prstGeom>
          <a:solidFill>
            <a:schemeClr val="lt1"/>
          </a:solidFill>
          <a:ln w="25400">
            <a:solidFill>
              <a:srgbClr val="42719B"/>
            </a:solidFill>
            <a:round/>
          </a:ln>
        </p:spPr>
        <p:style>
          <a:lnRef idx="0">
            <a:scrgbClr r="0" g="0" b="0"/>
          </a:lnRef>
          <a:fillRef idx="0">
            <a:scrgbClr r="0" g="0" b="0"/>
          </a:fillRef>
          <a:effectRef idx="0">
            <a:scrgbClr r="0" g="0" b="0"/>
          </a:effectRef>
          <a:fontRef idx="minor"/>
        </p:style>
        <p:txBody>
          <a:bodyPr anchor="ctr">
            <a:noAutofit/>
          </a:bodyPr>
          <a:lstStyle/>
          <a:p>
            <a:pPr algn="ctr">
              <a:lnSpc>
                <a:spcPct val="100000"/>
              </a:lnSpc>
              <a:buNone/>
              <a:tabLst>
                <a:tab pos="0" algn="l"/>
              </a:tabLst>
            </a:pPr>
            <a:r>
              <a:rPr lang="en-IN" sz="1800" b="1" strike="noStrike" spc="-1">
                <a:solidFill>
                  <a:srgbClr val="00B0F0"/>
                </a:solidFill>
                <a:latin typeface="Arial"/>
                <a:ea typeface="Arial"/>
              </a:rPr>
              <a:t>FPS - More than 10 FPS</a:t>
            </a:r>
            <a:endParaRPr lang="en-IN" sz="1800" b="0" strike="noStrike" spc="-1">
              <a:latin typeface="Arial"/>
            </a:endParaRPr>
          </a:p>
        </p:txBody>
      </p:sp>
      <p:sp>
        <p:nvSpPr>
          <p:cNvPr id="171" name="Google Shape;225;p35"/>
          <p:cNvSpPr/>
          <p:nvPr/>
        </p:nvSpPr>
        <p:spPr>
          <a:xfrm>
            <a:off x="5166720" y="2502000"/>
            <a:ext cx="1365840" cy="2149560"/>
          </a:xfrm>
          <a:prstGeom prst="leftBrace">
            <a:avLst>
              <a:gd name="adj1" fmla="val 8333"/>
              <a:gd name="adj2" fmla="val 50000"/>
            </a:avLst>
          </a:prstGeom>
          <a:noFill/>
          <a:ln w="57150">
            <a:solidFill>
              <a:srgbClr val="00B0F0"/>
            </a:solidFill>
            <a:round/>
          </a:ln>
        </p:spPr>
        <p:style>
          <a:lnRef idx="0">
            <a:scrgbClr r="0" g="0" b="0"/>
          </a:lnRef>
          <a:fillRef idx="0">
            <a:scrgbClr r="0" g="0" b="0"/>
          </a:fillRef>
          <a:effectRef idx="0">
            <a:scrgbClr r="0" g="0" b="0"/>
          </a:effectRef>
          <a:fontRef idx="minor"/>
        </p:style>
      </p:sp>
      <p:pic>
        <p:nvPicPr>
          <p:cNvPr id="172" name="Google Shape;226;p35" descr="Film strip"/>
          <p:cNvPicPr/>
          <p:nvPr/>
        </p:nvPicPr>
        <p:blipFill>
          <a:blip r:embed="rId3"/>
          <a:stretch/>
        </p:blipFill>
        <p:spPr>
          <a:xfrm>
            <a:off x="6720480" y="4311000"/>
            <a:ext cx="646560" cy="646560"/>
          </a:xfrm>
          <a:prstGeom prst="rect">
            <a:avLst/>
          </a:prstGeom>
          <a:ln w="0">
            <a:noFill/>
          </a:ln>
        </p:spPr>
      </p:pic>
      <p:pic>
        <p:nvPicPr>
          <p:cNvPr id="173" name="Google Shape;227;p35" descr="Video camera"/>
          <p:cNvPicPr/>
          <p:nvPr/>
        </p:nvPicPr>
        <p:blipFill>
          <a:blip r:embed="rId4"/>
          <a:stretch/>
        </p:blipFill>
        <p:spPr>
          <a:xfrm>
            <a:off x="6677280" y="2140200"/>
            <a:ext cx="622440" cy="62244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Google Shape;232;p36"/>
          <p:cNvSpPr/>
          <p:nvPr/>
        </p:nvSpPr>
        <p:spPr>
          <a:xfrm>
            <a:off x="185400" y="129240"/>
            <a:ext cx="11820960" cy="6591960"/>
          </a:xfrm>
          <a:prstGeom prst="rect">
            <a:avLst/>
          </a:prstGeom>
          <a:solidFill>
            <a:srgbClr val="2F0E3C"/>
          </a:solidFill>
          <a:ln w="0">
            <a:noFill/>
          </a:ln>
        </p:spPr>
        <p:style>
          <a:lnRef idx="0">
            <a:scrgbClr r="0" g="0" b="0"/>
          </a:lnRef>
          <a:fillRef idx="0">
            <a:scrgbClr r="0" g="0" b="0"/>
          </a:fillRef>
          <a:effectRef idx="0">
            <a:scrgbClr r="0" g="0" b="0"/>
          </a:effectRef>
          <a:fontRef idx="minor"/>
        </p:style>
      </p:sp>
      <p:pic>
        <p:nvPicPr>
          <p:cNvPr id="175" name="Google Shape;233;p36"/>
          <p:cNvPicPr/>
          <p:nvPr/>
        </p:nvPicPr>
        <p:blipFill>
          <a:blip r:embed="rId2"/>
          <a:stretch/>
        </p:blipFill>
        <p:spPr>
          <a:xfrm>
            <a:off x="5050800" y="6152760"/>
            <a:ext cx="1825920" cy="441360"/>
          </a:xfrm>
          <a:prstGeom prst="rect">
            <a:avLst/>
          </a:prstGeom>
          <a:ln w="0">
            <a:noFill/>
          </a:ln>
        </p:spPr>
      </p:pic>
      <p:sp>
        <p:nvSpPr>
          <p:cNvPr id="176" name="Google Shape;234;p36"/>
          <p:cNvSpPr/>
          <p:nvPr/>
        </p:nvSpPr>
        <p:spPr>
          <a:xfrm>
            <a:off x="3965400" y="883440"/>
            <a:ext cx="3574440" cy="5083920"/>
          </a:xfrm>
          <a:prstGeom prst="roundRect">
            <a:avLst>
              <a:gd name="adj" fmla="val 16667"/>
            </a:avLst>
          </a:prstGeom>
          <a:solidFill>
            <a:schemeClr val="accent1"/>
          </a:solidFill>
          <a:ln w="25400">
            <a:solidFill>
              <a:srgbClr val="42719B"/>
            </a:solidFill>
            <a:round/>
          </a:ln>
        </p:spPr>
        <p:style>
          <a:lnRef idx="0">
            <a:scrgbClr r="0" g="0" b="0"/>
          </a:lnRef>
          <a:fillRef idx="0">
            <a:scrgbClr r="0" g="0" b="0"/>
          </a:fillRef>
          <a:effectRef idx="0">
            <a:scrgbClr r="0" g="0" b="0"/>
          </a:effectRef>
          <a:fontRef idx="minor"/>
        </p:style>
        <p:txBody>
          <a:bodyPr anchor="t">
            <a:noAutofit/>
          </a:bodyPr>
          <a:lstStyle/>
          <a:p>
            <a:pPr algn="ctr">
              <a:lnSpc>
                <a:spcPct val="100000"/>
              </a:lnSpc>
              <a:buNone/>
              <a:tabLst>
                <a:tab pos="0" algn="l"/>
              </a:tabLst>
            </a:pPr>
            <a:r>
              <a:rPr lang="en-IN" sz="1800" b="1" strike="noStrike" spc="-1">
                <a:solidFill>
                  <a:srgbClr val="FFFFFF"/>
                </a:solidFill>
                <a:latin typeface="Arial"/>
                <a:ea typeface="Arial"/>
              </a:rPr>
              <a:t>Non-Functional requirements</a:t>
            </a:r>
            <a:endParaRPr lang="en-IN" sz="1800" b="0" strike="noStrike" spc="-1">
              <a:latin typeface="Arial"/>
            </a:endParaRPr>
          </a:p>
          <a:p>
            <a:pPr algn="ctr">
              <a:lnSpc>
                <a:spcPct val="100000"/>
              </a:lnSpc>
              <a:buNone/>
              <a:tabLst>
                <a:tab pos="0" algn="l"/>
              </a:tabLst>
            </a:pPr>
            <a:endParaRPr lang="en-IN" sz="1800" b="0" strike="noStrike" spc="-1">
              <a:latin typeface="Arial"/>
            </a:endParaRPr>
          </a:p>
          <a:p>
            <a:pPr marL="343080" lvl="2" indent="-343080">
              <a:lnSpc>
                <a:spcPct val="150000"/>
              </a:lnSpc>
              <a:buClr>
                <a:srgbClr val="FFFFFF"/>
              </a:buClr>
              <a:buFont typeface="Arial"/>
              <a:buAutoNum type="arabicPeriod"/>
              <a:tabLst>
                <a:tab pos="0" algn="l"/>
              </a:tabLst>
            </a:pPr>
            <a:r>
              <a:rPr lang="en-IN" sz="1800" b="0" strike="noStrike" spc="-1">
                <a:solidFill>
                  <a:srgbClr val="FFFFFF"/>
                </a:solidFill>
                <a:latin typeface="Arial"/>
                <a:ea typeface="Arial"/>
              </a:rPr>
              <a:t>Feedback mechanism for false positives / incorrect classification by the model.</a:t>
            </a:r>
            <a:endParaRPr lang="en-IN" sz="1800" b="0" strike="noStrike" spc="-1">
              <a:latin typeface="Arial"/>
            </a:endParaRPr>
          </a:p>
          <a:p>
            <a:pPr marL="343080" lvl="2" indent="-343080">
              <a:lnSpc>
                <a:spcPct val="150000"/>
              </a:lnSpc>
              <a:buClr>
                <a:srgbClr val="FFFFFF"/>
              </a:buClr>
              <a:buFont typeface="Arial"/>
              <a:buAutoNum type="arabicPeriod"/>
              <a:tabLst>
                <a:tab pos="0" algn="l"/>
              </a:tabLst>
            </a:pPr>
            <a:r>
              <a:rPr lang="en-IN" sz="1800" b="0" strike="noStrike" spc="-1">
                <a:solidFill>
                  <a:srgbClr val="FFFFFF"/>
                </a:solidFill>
                <a:latin typeface="Arial"/>
                <a:ea typeface="Arial"/>
              </a:rPr>
              <a:t>Time is taken to successfully report these doubtful incidents to the authorities and in the database.</a:t>
            </a:r>
            <a:endParaRPr lang="en-IN" sz="1800" b="0" strike="noStrike" spc="-1">
              <a:latin typeface="Arial"/>
            </a:endParaRPr>
          </a:p>
        </p:txBody>
      </p:sp>
      <p:sp>
        <p:nvSpPr>
          <p:cNvPr id="177" name="Google Shape;235;p36"/>
          <p:cNvSpPr/>
          <p:nvPr/>
        </p:nvSpPr>
        <p:spPr>
          <a:xfrm>
            <a:off x="7814880" y="651960"/>
            <a:ext cx="3849840" cy="5546520"/>
          </a:xfrm>
          <a:prstGeom prst="roundRect">
            <a:avLst>
              <a:gd name="adj" fmla="val 16667"/>
            </a:avLst>
          </a:prstGeom>
          <a:solidFill>
            <a:schemeClr val="accent1"/>
          </a:solidFill>
          <a:ln w="25400">
            <a:solidFill>
              <a:srgbClr val="42719B"/>
            </a:solidFill>
            <a:round/>
          </a:ln>
        </p:spPr>
        <p:style>
          <a:lnRef idx="0">
            <a:scrgbClr r="0" g="0" b="0"/>
          </a:lnRef>
          <a:fillRef idx="0">
            <a:scrgbClr r="0" g="0" b="0"/>
          </a:fillRef>
          <a:effectRef idx="0">
            <a:scrgbClr r="0" g="0" b="0"/>
          </a:effectRef>
          <a:fontRef idx="minor"/>
        </p:style>
        <p:txBody>
          <a:bodyPr anchor="t">
            <a:noAutofit/>
          </a:bodyPr>
          <a:lstStyle/>
          <a:p>
            <a:pPr algn="ctr">
              <a:lnSpc>
                <a:spcPct val="100000"/>
              </a:lnSpc>
              <a:buNone/>
              <a:tabLst>
                <a:tab pos="0" algn="l"/>
              </a:tabLst>
            </a:pPr>
            <a:r>
              <a:rPr lang="en-IN" sz="1800" b="1" strike="noStrike" spc="-1">
                <a:solidFill>
                  <a:srgbClr val="FFFFFF"/>
                </a:solidFill>
                <a:latin typeface="Arial"/>
                <a:ea typeface="Arial"/>
              </a:rPr>
              <a:t>Functional requirements</a:t>
            </a:r>
            <a:endParaRPr lang="en-IN" sz="1800" b="0" strike="noStrike" spc="-1">
              <a:latin typeface="Arial"/>
            </a:endParaRPr>
          </a:p>
          <a:p>
            <a:pPr algn="ctr">
              <a:lnSpc>
                <a:spcPct val="100000"/>
              </a:lnSpc>
              <a:buNone/>
              <a:tabLst>
                <a:tab pos="0" algn="l"/>
              </a:tabLst>
            </a:pPr>
            <a:endParaRPr lang="en-IN" sz="1800" b="0" strike="noStrike" spc="-1">
              <a:latin typeface="Arial"/>
            </a:endParaRPr>
          </a:p>
          <a:p>
            <a:pPr marL="343080" lvl="2" indent="-343080">
              <a:lnSpc>
                <a:spcPct val="150000"/>
              </a:lnSpc>
              <a:buClr>
                <a:srgbClr val="FFFFFF"/>
              </a:buClr>
              <a:buFont typeface="Arial"/>
              <a:buAutoNum type="arabicPeriod"/>
              <a:tabLst>
                <a:tab pos="0" algn="l"/>
              </a:tabLst>
            </a:pPr>
            <a:r>
              <a:rPr lang="en-IN" sz="1800" b="0" strike="noStrike" spc="-1">
                <a:solidFill>
                  <a:srgbClr val="FFFFFF"/>
                </a:solidFill>
                <a:latin typeface="Arial"/>
                <a:ea typeface="Arial"/>
              </a:rPr>
              <a:t>Suspicious Activities Identified in the Live Security Camera feed.</a:t>
            </a:r>
            <a:endParaRPr lang="en-IN" sz="1800" b="0" strike="noStrike" spc="-1">
              <a:latin typeface="Arial"/>
            </a:endParaRPr>
          </a:p>
          <a:p>
            <a:pPr marL="343080" lvl="2" indent="-343080">
              <a:lnSpc>
                <a:spcPct val="150000"/>
              </a:lnSpc>
              <a:buClr>
                <a:srgbClr val="FFFFFF"/>
              </a:buClr>
              <a:buFont typeface="Arial"/>
              <a:buAutoNum type="arabicPeriod"/>
              <a:tabLst>
                <a:tab pos="0" algn="l"/>
              </a:tabLst>
            </a:pPr>
            <a:r>
              <a:rPr lang="en-IN" sz="1800" b="0" strike="noStrike" spc="-1">
                <a:solidFill>
                  <a:srgbClr val="FFFFFF"/>
                </a:solidFill>
                <a:latin typeface="Arial"/>
                <a:ea typeface="Arial"/>
              </a:rPr>
              <a:t>Communicating the alerts to the Security Personnel at the command centers/control rooms.</a:t>
            </a:r>
            <a:endParaRPr lang="en-IN" sz="1800" b="0" strike="noStrike" spc="-1">
              <a:latin typeface="Arial"/>
            </a:endParaRPr>
          </a:p>
          <a:p>
            <a:pPr marL="343080" lvl="2" indent="-343080">
              <a:lnSpc>
                <a:spcPct val="150000"/>
              </a:lnSpc>
              <a:buClr>
                <a:srgbClr val="FFFFFF"/>
              </a:buClr>
              <a:buFont typeface="Arial"/>
              <a:buAutoNum type="arabicPeriod"/>
              <a:tabLst>
                <a:tab pos="0" algn="l"/>
              </a:tabLst>
            </a:pPr>
            <a:r>
              <a:rPr lang="en-IN" sz="1800" b="0" strike="noStrike" spc="-1">
                <a:solidFill>
                  <a:srgbClr val="FFFFFF"/>
                </a:solidFill>
                <a:latin typeface="Arial"/>
                <a:ea typeface="Arial"/>
              </a:rPr>
              <a:t>Monitoring the data feed and storing the skeptical incidents in the Microsoft Azure SQL Database.</a:t>
            </a:r>
            <a:endParaRPr lang="en-IN" sz="1800" b="0" strike="noStrike" spc="-1">
              <a:latin typeface="Arial"/>
            </a:endParaRPr>
          </a:p>
          <a:p>
            <a:pPr>
              <a:lnSpc>
                <a:spcPct val="150000"/>
              </a:lnSpc>
              <a:buNone/>
              <a:tabLst>
                <a:tab pos="0" algn="l"/>
              </a:tabLst>
            </a:pPr>
            <a:endParaRPr lang="en-IN" sz="1800" b="0" strike="noStrike" spc="-1">
              <a:latin typeface="Arial"/>
            </a:endParaRPr>
          </a:p>
        </p:txBody>
      </p:sp>
      <p:sp>
        <p:nvSpPr>
          <p:cNvPr id="178" name="Google Shape;236;p36"/>
          <p:cNvSpPr/>
          <p:nvPr/>
        </p:nvSpPr>
        <p:spPr>
          <a:xfrm>
            <a:off x="391320" y="1348560"/>
            <a:ext cx="3299400" cy="4153320"/>
          </a:xfrm>
          <a:prstGeom prst="roundRect">
            <a:avLst>
              <a:gd name="adj" fmla="val 16667"/>
            </a:avLst>
          </a:prstGeom>
          <a:solidFill>
            <a:schemeClr val="accent1"/>
          </a:solidFill>
          <a:ln w="25400">
            <a:solidFill>
              <a:srgbClr val="42719B"/>
            </a:solidFill>
            <a:round/>
          </a:ln>
        </p:spPr>
        <p:style>
          <a:lnRef idx="0">
            <a:scrgbClr r="0" g="0" b="0"/>
          </a:lnRef>
          <a:fillRef idx="0">
            <a:scrgbClr r="0" g="0" b="0"/>
          </a:fillRef>
          <a:effectRef idx="0">
            <a:scrgbClr r="0" g="0" b="0"/>
          </a:effectRef>
          <a:fontRef idx="minor"/>
        </p:style>
        <p:txBody>
          <a:bodyPr anchor="t">
            <a:noAutofit/>
          </a:bodyPr>
          <a:lstStyle/>
          <a:p>
            <a:pPr algn="ctr">
              <a:lnSpc>
                <a:spcPct val="100000"/>
              </a:lnSpc>
              <a:buNone/>
              <a:tabLst>
                <a:tab pos="0" algn="l"/>
              </a:tabLst>
            </a:pPr>
            <a:r>
              <a:rPr lang="en-IN" sz="1800" b="1" strike="noStrike" spc="-1">
                <a:solidFill>
                  <a:srgbClr val="FFFFFF"/>
                </a:solidFill>
                <a:latin typeface="Arial"/>
                <a:ea typeface="Arial"/>
              </a:rPr>
              <a:t>Supporting Assumptions</a:t>
            </a:r>
            <a:endParaRPr lang="en-IN" sz="1800" b="0" strike="noStrike" spc="-1">
              <a:latin typeface="Arial"/>
            </a:endParaRPr>
          </a:p>
          <a:p>
            <a:pPr algn="ctr">
              <a:lnSpc>
                <a:spcPct val="100000"/>
              </a:lnSpc>
              <a:buNone/>
              <a:tabLst>
                <a:tab pos="0" algn="l"/>
              </a:tabLst>
            </a:pPr>
            <a:endParaRPr lang="en-IN" sz="1800" b="0" strike="noStrike" spc="-1">
              <a:latin typeface="Arial"/>
            </a:endParaRPr>
          </a:p>
          <a:p>
            <a:pPr marL="343080" lvl="2" indent="-343080">
              <a:lnSpc>
                <a:spcPct val="150000"/>
              </a:lnSpc>
              <a:buClr>
                <a:srgbClr val="FFFFFF"/>
              </a:buClr>
              <a:buFont typeface="Arial"/>
              <a:buAutoNum type="arabicPeriod"/>
              <a:tabLst>
                <a:tab pos="0" algn="l"/>
              </a:tabLst>
            </a:pPr>
            <a:r>
              <a:rPr lang="en-IN" sz="1800" b="0" strike="noStrike" spc="-1">
                <a:solidFill>
                  <a:srgbClr val="FFFFFF"/>
                </a:solidFill>
                <a:latin typeface="Arial"/>
                <a:ea typeface="Arial"/>
              </a:rPr>
              <a:t>Constant Video Feed with a stable FPS and a fixed resolution.</a:t>
            </a:r>
            <a:endParaRPr lang="en-IN" sz="1800" b="0" strike="noStrike" spc="-1">
              <a:latin typeface="Arial"/>
            </a:endParaRPr>
          </a:p>
          <a:p>
            <a:pPr marL="343080" lvl="2" indent="-343080">
              <a:lnSpc>
                <a:spcPct val="150000"/>
              </a:lnSpc>
              <a:buClr>
                <a:srgbClr val="FFFFFF"/>
              </a:buClr>
              <a:buFont typeface="Arial"/>
              <a:buAutoNum type="arabicPeriod"/>
              <a:tabLst>
                <a:tab pos="0" algn="l"/>
              </a:tabLst>
            </a:pPr>
            <a:r>
              <a:rPr lang="en-IN" sz="1800" b="0" strike="noStrike" spc="-1">
                <a:solidFill>
                  <a:srgbClr val="FFFFFF"/>
                </a:solidFill>
                <a:latin typeface="Arial"/>
                <a:ea typeface="Arial"/>
              </a:rPr>
              <a:t>Availability of necessary servers/devices in the SBI premises to run the model.</a:t>
            </a:r>
            <a:endParaRPr lang="en-IN" sz="1800" b="0" strike="noStrike" spc="-1">
              <a:latin typeface="Arial"/>
            </a:endParaRPr>
          </a:p>
          <a:p>
            <a:pPr>
              <a:lnSpc>
                <a:spcPct val="150000"/>
              </a:lnSpc>
              <a:buNone/>
              <a:tabLst>
                <a:tab pos="0" algn="l"/>
              </a:tabLst>
            </a:pPr>
            <a:endParaRPr lang="en-IN" sz="18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Google Shape;241;p37"/>
          <p:cNvSpPr/>
          <p:nvPr/>
        </p:nvSpPr>
        <p:spPr>
          <a:xfrm>
            <a:off x="123840" y="131760"/>
            <a:ext cx="11943720" cy="658980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180" name="Google Shape;242;p37"/>
          <p:cNvSpPr/>
          <p:nvPr/>
        </p:nvSpPr>
        <p:spPr>
          <a:xfrm>
            <a:off x="395280" y="497880"/>
            <a:ext cx="11475360" cy="106956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100000"/>
              </a:lnSpc>
              <a:buNone/>
              <a:tabLst>
                <a:tab pos="0" algn="l"/>
              </a:tabLst>
            </a:pPr>
            <a:r>
              <a:rPr lang="en-IN" sz="3270" b="1" strike="noStrike" spc="-1">
                <a:solidFill>
                  <a:srgbClr val="FFFFFF"/>
                </a:solidFill>
                <a:latin typeface="Arial"/>
                <a:ea typeface="Arial"/>
              </a:rPr>
              <a:t>Reasons why our solution should be considered</a:t>
            </a:r>
            <a:endParaRPr lang="en-IN" sz="3270" b="0" strike="noStrike" spc="-1">
              <a:latin typeface="Arial"/>
            </a:endParaRPr>
          </a:p>
        </p:txBody>
      </p:sp>
      <p:sp>
        <p:nvSpPr>
          <p:cNvPr id="181" name="Google Shape;243;p37"/>
          <p:cNvSpPr/>
          <p:nvPr/>
        </p:nvSpPr>
        <p:spPr>
          <a:xfrm>
            <a:off x="3180240" y="2117520"/>
            <a:ext cx="3347640" cy="297000"/>
          </a:xfrm>
          <a:prstGeom prst="rect">
            <a:avLst/>
          </a:prstGeom>
          <a:noFill/>
          <a:ln w="0">
            <a:noFill/>
          </a:ln>
        </p:spPr>
        <p:style>
          <a:lnRef idx="0">
            <a:scrgbClr r="0" g="0" b="0"/>
          </a:lnRef>
          <a:fillRef idx="0">
            <a:scrgbClr r="0" g="0" b="0"/>
          </a:fillRef>
          <a:effectRef idx="0">
            <a:scrgbClr r="0" g="0" b="0"/>
          </a:effectRef>
          <a:fontRef idx="minor"/>
        </p:style>
      </p:sp>
      <p:sp>
        <p:nvSpPr>
          <p:cNvPr id="182" name="Google Shape;244;p37"/>
          <p:cNvSpPr/>
          <p:nvPr/>
        </p:nvSpPr>
        <p:spPr>
          <a:xfrm>
            <a:off x="3180240" y="2441160"/>
            <a:ext cx="6241320" cy="407520"/>
          </a:xfrm>
          <a:prstGeom prst="rect">
            <a:avLst/>
          </a:prstGeom>
          <a:noFill/>
          <a:ln w="0">
            <a:noFill/>
          </a:ln>
        </p:spPr>
        <p:style>
          <a:lnRef idx="0">
            <a:scrgbClr r="0" g="0" b="0"/>
          </a:lnRef>
          <a:fillRef idx="0">
            <a:scrgbClr r="0" g="0" b="0"/>
          </a:fillRef>
          <a:effectRef idx="0">
            <a:scrgbClr r="0" g="0" b="0"/>
          </a:effectRef>
          <a:fontRef idx="minor"/>
        </p:style>
      </p:sp>
      <p:sp>
        <p:nvSpPr>
          <p:cNvPr id="183" name="Google Shape;245;p37"/>
          <p:cNvSpPr/>
          <p:nvPr/>
        </p:nvSpPr>
        <p:spPr>
          <a:xfrm>
            <a:off x="3137040" y="4040640"/>
            <a:ext cx="5820120" cy="407520"/>
          </a:xfrm>
          <a:prstGeom prst="rect">
            <a:avLst/>
          </a:prstGeom>
          <a:noFill/>
          <a:ln w="0">
            <a:noFill/>
          </a:ln>
        </p:spPr>
        <p:style>
          <a:lnRef idx="0">
            <a:scrgbClr r="0" g="0" b="0"/>
          </a:lnRef>
          <a:fillRef idx="0">
            <a:scrgbClr r="0" g="0" b="0"/>
          </a:fillRef>
          <a:effectRef idx="0">
            <a:scrgbClr r="0" g="0" b="0"/>
          </a:effectRef>
          <a:fontRef idx="minor"/>
        </p:style>
      </p:sp>
      <p:sp>
        <p:nvSpPr>
          <p:cNvPr id="184" name="Google Shape;246;p37"/>
          <p:cNvSpPr/>
          <p:nvPr/>
        </p:nvSpPr>
        <p:spPr>
          <a:xfrm>
            <a:off x="2428560" y="2089800"/>
            <a:ext cx="986040" cy="585000"/>
          </a:xfrm>
          <a:prstGeom prst="rect">
            <a:avLst/>
          </a:prstGeom>
          <a:noFill/>
          <a:ln w="0">
            <a:noFill/>
          </a:ln>
        </p:spPr>
        <p:style>
          <a:lnRef idx="0">
            <a:scrgbClr r="0" g="0" b="0"/>
          </a:lnRef>
          <a:fillRef idx="0">
            <a:scrgbClr r="0" g="0" b="0"/>
          </a:fillRef>
          <a:effectRef idx="0">
            <a:scrgbClr r="0" g="0" b="0"/>
          </a:effectRef>
          <a:fontRef idx="minor"/>
        </p:style>
      </p:sp>
      <p:sp>
        <p:nvSpPr>
          <p:cNvPr id="185" name="Google Shape;247;p37"/>
          <p:cNvSpPr/>
          <p:nvPr/>
        </p:nvSpPr>
        <p:spPr>
          <a:xfrm>
            <a:off x="2428560" y="3690360"/>
            <a:ext cx="705240" cy="486720"/>
          </a:xfrm>
          <a:prstGeom prst="rect">
            <a:avLst/>
          </a:prstGeom>
          <a:noFill/>
          <a:ln w="0">
            <a:noFill/>
          </a:ln>
        </p:spPr>
        <p:style>
          <a:lnRef idx="0">
            <a:scrgbClr r="0" g="0" b="0"/>
          </a:lnRef>
          <a:fillRef idx="0">
            <a:scrgbClr r="0" g="0" b="0"/>
          </a:fillRef>
          <a:effectRef idx="0">
            <a:scrgbClr r="0" g="0" b="0"/>
          </a:effectRef>
          <a:fontRef idx="minor"/>
        </p:style>
      </p:sp>
      <p:sp>
        <p:nvSpPr>
          <p:cNvPr id="186" name="Google Shape;248;p37"/>
          <p:cNvSpPr/>
          <p:nvPr/>
        </p:nvSpPr>
        <p:spPr>
          <a:xfrm>
            <a:off x="3180240" y="2441160"/>
            <a:ext cx="6241320" cy="407520"/>
          </a:xfrm>
          <a:prstGeom prst="rect">
            <a:avLst/>
          </a:prstGeom>
          <a:noFill/>
          <a:ln w="0">
            <a:noFill/>
          </a:ln>
        </p:spPr>
        <p:style>
          <a:lnRef idx="0">
            <a:scrgbClr r="0" g="0" b="0"/>
          </a:lnRef>
          <a:fillRef idx="0">
            <a:scrgbClr r="0" g="0" b="0"/>
          </a:fillRef>
          <a:effectRef idx="0">
            <a:scrgbClr r="0" g="0" b="0"/>
          </a:effectRef>
          <a:fontRef idx="minor"/>
        </p:style>
      </p:sp>
      <p:sp>
        <p:nvSpPr>
          <p:cNvPr id="187" name="Google Shape;249;p37"/>
          <p:cNvSpPr/>
          <p:nvPr/>
        </p:nvSpPr>
        <p:spPr>
          <a:xfrm>
            <a:off x="3180240" y="2117520"/>
            <a:ext cx="3347640" cy="297000"/>
          </a:xfrm>
          <a:prstGeom prst="rect">
            <a:avLst/>
          </a:prstGeom>
          <a:noFill/>
          <a:ln w="0">
            <a:noFill/>
          </a:ln>
        </p:spPr>
        <p:style>
          <a:lnRef idx="0">
            <a:scrgbClr r="0" g="0" b="0"/>
          </a:lnRef>
          <a:fillRef idx="0">
            <a:scrgbClr r="0" g="0" b="0"/>
          </a:fillRef>
          <a:effectRef idx="0">
            <a:scrgbClr r="0" g="0" b="0"/>
          </a:effectRef>
          <a:fontRef idx="minor"/>
        </p:style>
      </p:sp>
      <p:sp>
        <p:nvSpPr>
          <p:cNvPr id="188" name="Google Shape;250;p37"/>
          <p:cNvSpPr/>
          <p:nvPr/>
        </p:nvSpPr>
        <p:spPr>
          <a:xfrm>
            <a:off x="3180240" y="2117520"/>
            <a:ext cx="3347640" cy="297000"/>
          </a:xfrm>
          <a:prstGeom prst="rect">
            <a:avLst/>
          </a:prstGeom>
          <a:noFill/>
          <a:ln w="0">
            <a:noFill/>
          </a:ln>
        </p:spPr>
        <p:style>
          <a:lnRef idx="0">
            <a:scrgbClr r="0" g="0" b="0"/>
          </a:lnRef>
          <a:fillRef idx="0">
            <a:scrgbClr r="0" g="0" b="0"/>
          </a:fillRef>
          <a:effectRef idx="0">
            <a:scrgbClr r="0" g="0" b="0"/>
          </a:effectRef>
          <a:fontRef idx="minor"/>
        </p:style>
      </p:sp>
      <p:sp>
        <p:nvSpPr>
          <p:cNvPr id="189" name="Google Shape;251;p37"/>
          <p:cNvSpPr/>
          <p:nvPr/>
        </p:nvSpPr>
        <p:spPr>
          <a:xfrm>
            <a:off x="3194280" y="3722760"/>
            <a:ext cx="3347640" cy="297000"/>
          </a:xfrm>
          <a:prstGeom prst="rect">
            <a:avLst/>
          </a:prstGeom>
          <a:noFill/>
          <a:ln w="0">
            <a:noFill/>
          </a:ln>
        </p:spPr>
        <p:style>
          <a:lnRef idx="0">
            <a:scrgbClr r="0" g="0" b="0"/>
          </a:lnRef>
          <a:fillRef idx="0">
            <a:scrgbClr r="0" g="0" b="0"/>
          </a:fillRef>
          <a:effectRef idx="0">
            <a:scrgbClr r="0" g="0" b="0"/>
          </a:effectRef>
          <a:fontRef idx="minor"/>
        </p:style>
      </p:sp>
      <p:pic>
        <p:nvPicPr>
          <p:cNvPr id="190" name="Google Shape;252;p37"/>
          <p:cNvPicPr/>
          <p:nvPr/>
        </p:nvPicPr>
        <p:blipFill>
          <a:blip r:embed="rId2"/>
          <a:stretch/>
        </p:blipFill>
        <p:spPr>
          <a:xfrm>
            <a:off x="5050800" y="6152760"/>
            <a:ext cx="1825920" cy="441360"/>
          </a:xfrm>
          <a:prstGeom prst="rect">
            <a:avLst/>
          </a:prstGeom>
          <a:ln w="0">
            <a:noFill/>
          </a:ln>
        </p:spPr>
      </p:pic>
      <p:sp>
        <p:nvSpPr>
          <p:cNvPr id="191" name="Google Shape;253;p37"/>
          <p:cNvSpPr/>
          <p:nvPr/>
        </p:nvSpPr>
        <p:spPr>
          <a:xfrm>
            <a:off x="534240" y="1207440"/>
            <a:ext cx="11261880" cy="44802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343080" indent="-343080" algn="just">
              <a:lnSpc>
                <a:spcPct val="200000"/>
              </a:lnSpc>
              <a:buClr>
                <a:srgbClr val="FFFFFF"/>
              </a:buClr>
              <a:buFont typeface="Arial"/>
              <a:buAutoNum type="arabicPeriod"/>
            </a:pPr>
            <a:r>
              <a:rPr lang="en-IN" sz="1800" b="0" strike="noStrike" spc="-1">
                <a:solidFill>
                  <a:srgbClr val="FFFFFF"/>
                </a:solidFill>
                <a:latin typeface="Arial"/>
                <a:ea typeface="Arial"/>
              </a:rPr>
              <a:t>Our solution will be capable enough to work on footage captured by any standard bullet/dome cameras. </a:t>
            </a:r>
            <a:endParaRPr lang="en-IN" sz="1800" b="0" strike="noStrike" spc="-1">
              <a:latin typeface="Arial"/>
            </a:endParaRPr>
          </a:p>
          <a:p>
            <a:pPr marL="343080" indent="-343080" algn="just">
              <a:lnSpc>
                <a:spcPct val="200000"/>
              </a:lnSpc>
              <a:buClr>
                <a:srgbClr val="FFFFFF"/>
              </a:buClr>
              <a:buFont typeface="Arial"/>
              <a:buAutoNum type="arabicPeriod"/>
            </a:pPr>
            <a:r>
              <a:rPr lang="en-IN" sz="1800" b="0" strike="noStrike" spc="-1">
                <a:solidFill>
                  <a:srgbClr val="FFFFFF"/>
                </a:solidFill>
                <a:latin typeface="Arial"/>
                <a:ea typeface="Arial"/>
              </a:rPr>
              <a:t>Detection of any hazardous objects such as arms and ammunition, a person with a covered mask face, and many other similar suspicious activities. </a:t>
            </a:r>
            <a:endParaRPr lang="en-IN" sz="1800" b="0" strike="noStrike" spc="-1">
              <a:latin typeface="Arial"/>
            </a:endParaRPr>
          </a:p>
          <a:p>
            <a:pPr marL="343080" indent="-343080" algn="just">
              <a:lnSpc>
                <a:spcPct val="200000"/>
              </a:lnSpc>
              <a:buClr>
                <a:srgbClr val="FFFFFF"/>
              </a:buClr>
              <a:buFont typeface="Arial"/>
              <a:buAutoNum type="arabicPeriod"/>
            </a:pPr>
            <a:r>
              <a:rPr lang="en-IN" sz="1800" b="0" strike="noStrike" spc="-1">
                <a:solidFill>
                  <a:srgbClr val="FFFFFF"/>
                </a:solidFill>
                <a:latin typeface="Arial"/>
                <a:ea typeface="Arial"/>
              </a:rPr>
              <a:t>Feedback mechanisms for false positives / incorrect classification to further enhance the model will also be implemented in our solution. </a:t>
            </a:r>
            <a:endParaRPr lang="en-IN" sz="1800" b="0" strike="noStrike" spc="-1">
              <a:latin typeface="Arial"/>
            </a:endParaRPr>
          </a:p>
          <a:p>
            <a:pPr marL="343080" indent="-343080" algn="just">
              <a:lnSpc>
                <a:spcPct val="200000"/>
              </a:lnSpc>
              <a:buClr>
                <a:srgbClr val="FFFFFF"/>
              </a:buClr>
              <a:buFont typeface="Arial"/>
              <a:buAutoNum type="arabicPeriod"/>
            </a:pPr>
            <a:r>
              <a:rPr lang="en-IN" sz="1800" b="0" strike="noStrike" spc="-1">
                <a:solidFill>
                  <a:srgbClr val="FFFFFF"/>
                </a:solidFill>
                <a:latin typeface="Arial"/>
                <a:ea typeface="Arial"/>
              </a:rPr>
              <a:t>Our model will take into account the time taken as well as accuracy to detect such incidents. </a:t>
            </a:r>
            <a:endParaRPr lang="en-IN" sz="1800" b="0" strike="noStrike" spc="-1">
              <a:latin typeface="Arial"/>
            </a:endParaRPr>
          </a:p>
          <a:p>
            <a:pPr marL="343080" indent="-343080" algn="just">
              <a:lnSpc>
                <a:spcPct val="200000"/>
              </a:lnSpc>
              <a:buClr>
                <a:srgbClr val="FFFFFF"/>
              </a:buClr>
              <a:buFont typeface="Arial"/>
              <a:buAutoNum type="arabicPeriod"/>
            </a:pPr>
            <a:r>
              <a:rPr lang="en-IN" sz="1800" b="0" strike="noStrike" spc="-1">
                <a:solidFill>
                  <a:srgbClr val="FFFFFF"/>
                </a:solidFill>
                <a:latin typeface="Arial"/>
                <a:ea typeface="Arial"/>
              </a:rPr>
              <a:t>The whole solution will be built and deployed using the Microsoft Azure Services which will make it easily accessible from any SBI premises.</a:t>
            </a:r>
            <a:endParaRPr lang="en-IN" sz="18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Google Shape;267;p39"/>
          <p:cNvSpPr/>
          <p:nvPr/>
        </p:nvSpPr>
        <p:spPr>
          <a:xfrm>
            <a:off x="103680" y="103680"/>
            <a:ext cx="11971800" cy="5934600"/>
          </a:xfrm>
          <a:prstGeom prst="rect">
            <a:avLst/>
          </a:prstGeom>
          <a:solidFill>
            <a:srgbClr val="2F0E3C"/>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buNone/>
              <a:tabLst>
                <a:tab pos="0" algn="l"/>
              </a:tabLst>
            </a:pPr>
            <a:endParaRPr lang="en-IN" sz="1400" b="0" strike="noStrike" spc="-1">
              <a:latin typeface="Arial"/>
            </a:endParaRPr>
          </a:p>
          <a:p>
            <a:pPr>
              <a:lnSpc>
                <a:spcPct val="100000"/>
              </a:lnSpc>
              <a:buNone/>
              <a:tabLst>
                <a:tab pos="0" algn="l"/>
              </a:tabLst>
            </a:pPr>
            <a:endParaRPr lang="en-IN" sz="1400" b="0" strike="noStrike" spc="-1">
              <a:latin typeface="Arial"/>
            </a:endParaRPr>
          </a:p>
          <a:p>
            <a:pPr>
              <a:lnSpc>
                <a:spcPct val="100000"/>
              </a:lnSpc>
              <a:buNone/>
              <a:tabLst>
                <a:tab pos="0" algn="l"/>
              </a:tabLst>
            </a:pPr>
            <a:endParaRPr lang="en-IN" sz="1400" b="0" strike="noStrike" spc="-1">
              <a:latin typeface="Arial"/>
            </a:endParaRPr>
          </a:p>
          <a:p>
            <a:pPr>
              <a:lnSpc>
                <a:spcPct val="100000"/>
              </a:lnSpc>
              <a:buNone/>
              <a:tabLst>
                <a:tab pos="0" algn="l"/>
              </a:tabLst>
            </a:pPr>
            <a:endParaRPr lang="en-IN" sz="1400" b="0" strike="noStrike" spc="-1">
              <a:latin typeface="Arial"/>
            </a:endParaRPr>
          </a:p>
          <a:p>
            <a:pPr>
              <a:lnSpc>
                <a:spcPct val="100000"/>
              </a:lnSpc>
              <a:buNone/>
              <a:tabLst>
                <a:tab pos="0" algn="l"/>
              </a:tabLst>
            </a:pPr>
            <a:endParaRPr lang="en-IN" sz="1400" b="0" strike="noStrike" spc="-1">
              <a:latin typeface="Arial"/>
            </a:endParaRPr>
          </a:p>
          <a:p>
            <a:pPr>
              <a:lnSpc>
                <a:spcPct val="100000"/>
              </a:lnSpc>
              <a:buNone/>
              <a:tabLst>
                <a:tab pos="0" algn="l"/>
              </a:tabLst>
            </a:pPr>
            <a:r>
              <a:rPr lang="en-IN" sz="1400" b="0" strike="noStrike" spc="-1">
                <a:solidFill>
                  <a:srgbClr val="FFFFFF"/>
                </a:solidFill>
                <a:latin typeface="Arial"/>
                <a:ea typeface="Arial"/>
              </a:rPr>
              <a:t>Submitted By: Saksham Gupta; Kritika Ahuja; Shiva Thavani </a:t>
            </a:r>
            <a:endParaRPr lang="en-IN" sz="1400" b="0" strike="noStrike" spc="-1">
              <a:latin typeface="Arial"/>
            </a:endParaRPr>
          </a:p>
          <a:p>
            <a:pPr>
              <a:lnSpc>
                <a:spcPct val="100000"/>
              </a:lnSpc>
              <a:buNone/>
              <a:tabLst>
                <a:tab pos="0" algn="l"/>
              </a:tabLst>
            </a:pPr>
            <a:r>
              <a:rPr lang="en-IN" sz="1400" b="0" strike="noStrike" spc="-1">
                <a:solidFill>
                  <a:srgbClr val="FFFFFF"/>
                </a:solidFill>
                <a:latin typeface="Arial"/>
                <a:ea typeface="Arial"/>
              </a:rPr>
              <a:t>Email: </a:t>
            </a:r>
            <a:r>
              <a:rPr lang="en-IN" sz="1400" b="0" u="sng" strike="noStrike" spc="-1">
                <a:solidFill>
                  <a:srgbClr val="0563C1"/>
                </a:solidFill>
                <a:uFillTx/>
                <a:latin typeface="Arial"/>
                <a:ea typeface="Arial"/>
                <a:hlinkClick r:id="rId2"/>
              </a:rPr>
              <a:t>sakshamgupta1074@gmail.com</a:t>
            </a:r>
            <a:r>
              <a:rPr lang="en-IN" sz="1400" b="0" strike="noStrike" spc="-1">
                <a:solidFill>
                  <a:srgbClr val="FFFFFF"/>
                </a:solidFill>
                <a:latin typeface="Arial"/>
                <a:ea typeface="Arial"/>
              </a:rPr>
              <a:t>; </a:t>
            </a:r>
            <a:r>
              <a:rPr lang="en-IN" sz="1400" b="0" u="sng" strike="noStrike" spc="-1">
                <a:solidFill>
                  <a:srgbClr val="0563C1"/>
                </a:solidFill>
                <a:uFillTx/>
                <a:latin typeface="Arial"/>
                <a:ea typeface="Arial"/>
                <a:hlinkClick r:id="rId3"/>
              </a:rPr>
              <a:t>kritikaahuja.287@gmail.com</a:t>
            </a:r>
            <a:r>
              <a:rPr lang="en-IN" sz="1400" b="0" strike="noStrike" spc="-1">
                <a:solidFill>
                  <a:srgbClr val="FFFFFF"/>
                </a:solidFill>
                <a:latin typeface="Arial"/>
                <a:ea typeface="Arial"/>
              </a:rPr>
              <a:t>; </a:t>
            </a:r>
            <a:r>
              <a:rPr lang="en-IN" sz="1400" b="0" u="sng" strike="noStrike" spc="-1">
                <a:solidFill>
                  <a:srgbClr val="0563C1"/>
                </a:solidFill>
                <a:uFillTx/>
                <a:latin typeface="Arial"/>
                <a:ea typeface="Arial"/>
                <a:hlinkClick r:id="rId4"/>
              </a:rPr>
              <a:t>Thavani.shiva3@gmail.com</a:t>
            </a:r>
            <a:endParaRPr lang="en-IN" sz="1400" b="0" strike="noStrike" spc="-1">
              <a:latin typeface="Arial"/>
            </a:endParaRPr>
          </a:p>
          <a:p>
            <a:pPr>
              <a:lnSpc>
                <a:spcPct val="100000"/>
              </a:lnSpc>
              <a:buNone/>
              <a:tabLst>
                <a:tab pos="0" algn="l"/>
              </a:tabLst>
            </a:pPr>
            <a:r>
              <a:rPr lang="en-IN" sz="1400" b="0" strike="noStrike" spc="-1">
                <a:solidFill>
                  <a:srgbClr val="FFFFFF"/>
                </a:solidFill>
                <a:latin typeface="Arial"/>
                <a:ea typeface="Arial"/>
              </a:rPr>
              <a:t>Mobile No: 7404325114; 7015122456; 7901913699</a:t>
            </a:r>
            <a:endParaRPr lang="en-IN" sz="1400" b="0" strike="noStrike" spc="-1">
              <a:latin typeface="Arial"/>
            </a:endParaRPr>
          </a:p>
        </p:txBody>
      </p:sp>
      <p:sp>
        <p:nvSpPr>
          <p:cNvPr id="198" name="Google Shape;268;p39"/>
          <p:cNvSpPr/>
          <p:nvPr/>
        </p:nvSpPr>
        <p:spPr>
          <a:xfrm>
            <a:off x="2111040" y="819360"/>
            <a:ext cx="7045200" cy="106956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nSpc>
                <a:spcPct val="100000"/>
              </a:lnSpc>
              <a:buNone/>
              <a:tabLst>
                <a:tab pos="0" algn="l"/>
              </a:tabLst>
            </a:pPr>
            <a:endParaRPr lang="en-IN" sz="1640" b="0" strike="noStrike" spc="-1">
              <a:latin typeface="Arial"/>
            </a:endParaRPr>
          </a:p>
          <a:p>
            <a:pPr algn="ctr">
              <a:lnSpc>
                <a:spcPct val="42000"/>
              </a:lnSpc>
              <a:buNone/>
              <a:tabLst>
                <a:tab pos="0" algn="l"/>
              </a:tabLst>
            </a:pPr>
            <a:endParaRPr lang="en-IN" sz="1640" b="0" strike="noStrike" spc="-1">
              <a:latin typeface="Arial"/>
            </a:endParaRPr>
          </a:p>
          <a:p>
            <a:pPr algn="ctr">
              <a:lnSpc>
                <a:spcPct val="54000"/>
              </a:lnSpc>
              <a:buNone/>
              <a:tabLst>
                <a:tab pos="0" algn="l"/>
              </a:tabLst>
            </a:pPr>
            <a:endParaRPr lang="en-IN" sz="1640" b="0" strike="noStrike" spc="-1">
              <a:latin typeface="Arial"/>
            </a:endParaRPr>
          </a:p>
        </p:txBody>
      </p:sp>
      <p:pic>
        <p:nvPicPr>
          <p:cNvPr id="199" name="Google Shape;269;p39"/>
          <p:cNvPicPr/>
          <p:nvPr/>
        </p:nvPicPr>
        <p:blipFill>
          <a:blip r:embed="rId5"/>
          <a:stretch/>
        </p:blipFill>
        <p:spPr>
          <a:xfrm>
            <a:off x="2634840" y="1736640"/>
            <a:ext cx="7539840" cy="1595160"/>
          </a:xfrm>
          <a:prstGeom prst="rect">
            <a:avLst/>
          </a:prstGeom>
          <a:ln w="0">
            <a:noFill/>
          </a:ln>
        </p:spPr>
      </p:pic>
      <p:pic>
        <p:nvPicPr>
          <p:cNvPr id="200" name="Google Shape;270;p39"/>
          <p:cNvPicPr/>
          <p:nvPr/>
        </p:nvPicPr>
        <p:blipFill>
          <a:blip r:embed="rId6"/>
          <a:stretch/>
        </p:blipFill>
        <p:spPr>
          <a:xfrm>
            <a:off x="5050800" y="6152760"/>
            <a:ext cx="1825920" cy="4413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53;p27"/>
          <p:cNvSpPr/>
          <p:nvPr/>
        </p:nvSpPr>
        <p:spPr>
          <a:xfrm>
            <a:off x="132120" y="132120"/>
            <a:ext cx="11934000" cy="662652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97" name="Google Shape;154;p27"/>
          <p:cNvSpPr/>
          <p:nvPr/>
        </p:nvSpPr>
        <p:spPr>
          <a:xfrm>
            <a:off x="358200" y="329040"/>
            <a:ext cx="11443680" cy="106956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100000"/>
              </a:lnSpc>
              <a:buNone/>
              <a:tabLst>
                <a:tab pos="0" algn="l"/>
              </a:tabLst>
            </a:pPr>
            <a:r>
              <a:rPr lang="en-IN" sz="3270" b="1" strike="noStrike" spc="-1">
                <a:solidFill>
                  <a:srgbClr val="FFFFFF"/>
                </a:solidFill>
                <a:latin typeface="Arial"/>
                <a:ea typeface="Arial"/>
              </a:rPr>
              <a:t>Problem Being Solved</a:t>
            </a:r>
            <a:endParaRPr lang="en-IN" sz="3270" b="0" strike="noStrike" spc="-1">
              <a:latin typeface="Arial"/>
            </a:endParaRPr>
          </a:p>
          <a:p>
            <a:pPr algn="ctr">
              <a:lnSpc>
                <a:spcPct val="42000"/>
              </a:lnSpc>
              <a:buNone/>
              <a:tabLst>
                <a:tab pos="0" algn="l"/>
              </a:tabLst>
            </a:pPr>
            <a:endParaRPr lang="en-IN" sz="1640" b="0" strike="noStrike" spc="-1">
              <a:latin typeface="Arial"/>
            </a:endParaRPr>
          </a:p>
          <a:p>
            <a:pPr algn="ctr">
              <a:lnSpc>
                <a:spcPct val="54000"/>
              </a:lnSpc>
              <a:buNone/>
              <a:tabLst>
                <a:tab pos="0" algn="l"/>
              </a:tabLst>
            </a:pPr>
            <a:endParaRPr lang="en-IN" sz="1640" b="0" strike="noStrike" spc="-1">
              <a:latin typeface="Arial"/>
            </a:endParaRPr>
          </a:p>
        </p:txBody>
      </p:sp>
      <p:pic>
        <p:nvPicPr>
          <p:cNvPr id="98" name="Google Shape;155;p27"/>
          <p:cNvPicPr/>
          <p:nvPr/>
        </p:nvPicPr>
        <p:blipFill>
          <a:blip r:embed="rId2"/>
          <a:stretch/>
        </p:blipFill>
        <p:spPr>
          <a:xfrm>
            <a:off x="5050800" y="6087600"/>
            <a:ext cx="1825920" cy="441360"/>
          </a:xfrm>
          <a:prstGeom prst="rect">
            <a:avLst/>
          </a:prstGeom>
          <a:ln w="0">
            <a:noFill/>
          </a:ln>
        </p:spPr>
      </p:pic>
      <p:sp>
        <p:nvSpPr>
          <p:cNvPr id="99" name="Google Shape;156;p27"/>
          <p:cNvSpPr/>
          <p:nvPr/>
        </p:nvSpPr>
        <p:spPr>
          <a:xfrm>
            <a:off x="389520" y="925920"/>
            <a:ext cx="11110680" cy="50288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gn="just">
              <a:lnSpc>
                <a:spcPct val="200000"/>
              </a:lnSpc>
              <a:buNone/>
              <a:tabLst>
                <a:tab pos="0" algn="l"/>
              </a:tabLst>
            </a:pPr>
            <a:r>
              <a:rPr lang="en-IN" sz="1800" b="0" strike="noStrike" spc="-1">
                <a:solidFill>
                  <a:srgbClr val="FFFFFF"/>
                </a:solidFill>
                <a:latin typeface="Arial"/>
                <a:ea typeface="Arial"/>
              </a:rPr>
              <a:t>Surveillance is being constantly carried out via Video Cameras at Branches, ATMs &amp; Offices of the Bank. As a proactive measure and to protect against unscrupulous elements, the video feed is constantly monitored by personnel at Command Centres / Control rooms. </a:t>
            </a:r>
            <a:endParaRPr lang="en-IN" sz="1800" b="0" strike="noStrike" spc="-1">
              <a:latin typeface="Arial"/>
            </a:endParaRPr>
          </a:p>
          <a:p>
            <a:pPr marL="285840" indent="-285840" algn="just">
              <a:lnSpc>
                <a:spcPct val="200000"/>
              </a:lnSpc>
              <a:buClr>
                <a:srgbClr val="FFFFFF"/>
              </a:buClr>
              <a:buFont typeface="Noto Sans Symbols"/>
              <a:buChar char="⮚"/>
              <a:tabLst>
                <a:tab pos="0" algn="l"/>
              </a:tabLst>
            </a:pPr>
            <a:r>
              <a:rPr lang="en-IN" sz="1800" b="0" strike="noStrike" spc="-1">
                <a:solidFill>
                  <a:srgbClr val="FFFFFF"/>
                </a:solidFill>
                <a:latin typeface="Arial"/>
                <a:ea typeface="Arial"/>
              </a:rPr>
              <a:t>The solution should be able to constantly scan multiple video footage for Suspicious Activities, breaks/Interruptions in the footage, or any activity that needs attention. </a:t>
            </a:r>
            <a:endParaRPr lang="en-IN" sz="1800" b="0" strike="noStrike" spc="-1">
              <a:latin typeface="Arial"/>
            </a:endParaRPr>
          </a:p>
          <a:p>
            <a:pPr marL="285840" indent="-285840" algn="just">
              <a:lnSpc>
                <a:spcPct val="200000"/>
              </a:lnSpc>
              <a:buClr>
                <a:srgbClr val="FFFFFF"/>
              </a:buClr>
              <a:buFont typeface="Noto Sans Symbols"/>
              <a:buChar char="⮚"/>
              <a:tabLst>
                <a:tab pos="0" algn="l"/>
              </a:tabLst>
            </a:pPr>
            <a:r>
              <a:rPr lang="en-IN" sz="1800" b="0" strike="noStrike" spc="-1">
                <a:solidFill>
                  <a:srgbClr val="FFFFFF"/>
                </a:solidFill>
                <a:latin typeface="Arial"/>
                <a:ea typeface="Arial"/>
              </a:rPr>
              <a:t>The solution should be able to count the number of people and calculate the time taken for activity on the premises and Identify known facilitators. </a:t>
            </a:r>
            <a:endParaRPr lang="en-IN" sz="1800" b="0" strike="noStrike" spc="-1">
              <a:latin typeface="Arial"/>
            </a:endParaRPr>
          </a:p>
          <a:p>
            <a:pPr marL="285840" indent="-285840" algn="just">
              <a:lnSpc>
                <a:spcPct val="200000"/>
              </a:lnSpc>
              <a:buClr>
                <a:srgbClr val="FFFFFF"/>
              </a:buClr>
              <a:buFont typeface="Noto Sans Symbols"/>
              <a:buChar char="⮚"/>
              <a:tabLst>
                <a:tab pos="0" algn="l"/>
              </a:tabLst>
            </a:pPr>
            <a:r>
              <a:rPr lang="en-IN" sz="1800" b="0" strike="noStrike" spc="-1">
                <a:solidFill>
                  <a:srgbClr val="FFFFFF"/>
                </a:solidFill>
                <a:latin typeface="Arial"/>
                <a:ea typeface="Arial"/>
              </a:rPr>
              <a:t>It should be in the Communication with Control / Command Centres / Vendors and have a Feedback mechanism for false positives / incorrect classification for enhancement in the model.</a:t>
            </a:r>
            <a:endParaRPr lang="en-IN" sz="1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Google Shape;161;p28"/>
          <p:cNvSpPr/>
          <p:nvPr/>
        </p:nvSpPr>
        <p:spPr>
          <a:xfrm>
            <a:off x="156960" y="134280"/>
            <a:ext cx="11877840" cy="658908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101" name="Google Shape;162;p28"/>
          <p:cNvSpPr/>
          <p:nvPr/>
        </p:nvSpPr>
        <p:spPr>
          <a:xfrm>
            <a:off x="284400" y="300240"/>
            <a:ext cx="11622960" cy="106956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100000"/>
              </a:lnSpc>
              <a:buNone/>
              <a:tabLst>
                <a:tab pos="0" algn="l"/>
              </a:tabLst>
            </a:pPr>
            <a:r>
              <a:rPr lang="en-IN" sz="3270" b="1" strike="noStrike" spc="-1">
                <a:solidFill>
                  <a:srgbClr val="FFFFFF"/>
                </a:solidFill>
                <a:latin typeface="Arial"/>
                <a:ea typeface="Arial"/>
              </a:rPr>
              <a:t>Approach taken to create the model</a:t>
            </a:r>
            <a:endParaRPr lang="en-IN" sz="3270" b="0" strike="noStrike" spc="-1">
              <a:latin typeface="Arial"/>
            </a:endParaRPr>
          </a:p>
        </p:txBody>
      </p:sp>
      <p:pic>
        <p:nvPicPr>
          <p:cNvPr id="102" name="Google Shape;163;p28"/>
          <p:cNvPicPr/>
          <p:nvPr/>
        </p:nvPicPr>
        <p:blipFill>
          <a:blip r:embed="rId2"/>
          <a:stretch/>
        </p:blipFill>
        <p:spPr>
          <a:xfrm>
            <a:off x="5050800" y="6087600"/>
            <a:ext cx="1825920" cy="441360"/>
          </a:xfrm>
          <a:prstGeom prst="rect">
            <a:avLst/>
          </a:prstGeom>
          <a:ln w="0">
            <a:noFill/>
          </a:ln>
        </p:spPr>
      </p:pic>
      <p:sp>
        <p:nvSpPr>
          <p:cNvPr id="103" name="Google Shape;164;p28"/>
          <p:cNvSpPr/>
          <p:nvPr/>
        </p:nvSpPr>
        <p:spPr>
          <a:xfrm>
            <a:off x="396000" y="1090800"/>
            <a:ext cx="11349360" cy="44802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gn="just">
              <a:lnSpc>
                <a:spcPct val="200000"/>
              </a:lnSpc>
              <a:buNone/>
              <a:tabLst>
                <a:tab pos="0" algn="l"/>
              </a:tabLst>
            </a:pPr>
            <a:r>
              <a:rPr lang="en-IN" sz="1800" b="1" strike="noStrike" spc="-1">
                <a:solidFill>
                  <a:srgbClr val="FFFFFF"/>
                </a:solidFill>
                <a:latin typeface="Arial"/>
                <a:ea typeface="Arial"/>
              </a:rPr>
              <a:t>Third Eye – </a:t>
            </a:r>
            <a:r>
              <a:rPr lang="en-IN" sz="1800" b="0" strike="noStrike" spc="-1">
                <a:solidFill>
                  <a:srgbClr val="FFFFFF"/>
                </a:solidFill>
                <a:latin typeface="Arial"/>
                <a:ea typeface="Arial"/>
              </a:rPr>
              <a:t>An advanced AI solution capable of identifying various suspicious activities happening on bank premises, through CCTV footage. </a:t>
            </a:r>
            <a:endParaRPr lang="en-IN" sz="1800" b="0" strike="noStrike" spc="-1">
              <a:latin typeface="Arial"/>
            </a:endParaRPr>
          </a:p>
          <a:p>
            <a:pPr marL="285840" indent="-285840" algn="just">
              <a:lnSpc>
                <a:spcPct val="200000"/>
              </a:lnSpc>
              <a:buClr>
                <a:srgbClr val="FFFFFF"/>
              </a:buClr>
              <a:buFont typeface="Noto Sans Symbols"/>
              <a:buChar char="❑"/>
              <a:tabLst>
                <a:tab pos="0" algn="l"/>
              </a:tabLst>
            </a:pPr>
            <a:r>
              <a:rPr lang="en-IN" sz="1800" b="0" strike="noStrike" spc="-1">
                <a:solidFill>
                  <a:srgbClr val="FFFFFF"/>
                </a:solidFill>
                <a:latin typeface="Arial"/>
                <a:ea typeface="Arial"/>
              </a:rPr>
              <a:t>This smart solution uses Computer Vision and Deep Learning powered face recognition in order to identify know miscreants and bank facilitators.</a:t>
            </a:r>
            <a:endParaRPr lang="en-IN" sz="1800" b="0" strike="noStrike" spc="-1">
              <a:latin typeface="Arial"/>
            </a:endParaRPr>
          </a:p>
          <a:p>
            <a:pPr marL="285840" indent="-285840" algn="just">
              <a:lnSpc>
                <a:spcPct val="200000"/>
              </a:lnSpc>
              <a:buClr>
                <a:srgbClr val="FFFFFF"/>
              </a:buClr>
              <a:buFont typeface="Noto Sans Symbols"/>
              <a:buChar char="❑"/>
              <a:tabLst>
                <a:tab pos="0" algn="l"/>
              </a:tabLst>
            </a:pPr>
            <a:r>
              <a:rPr lang="en-IN" sz="1800" b="0" strike="noStrike" spc="-1">
                <a:solidFill>
                  <a:srgbClr val="FFFFFF"/>
                </a:solidFill>
                <a:latin typeface="Arial"/>
                <a:ea typeface="Arial"/>
              </a:rPr>
              <a:t>It will also display the live count of people on the premises and monitor their activities, and time and display in the dashboard which will be visible to Command Centre employees. </a:t>
            </a:r>
            <a:endParaRPr lang="en-IN" sz="1800" b="0" strike="noStrike" spc="-1">
              <a:latin typeface="Arial"/>
            </a:endParaRPr>
          </a:p>
          <a:p>
            <a:pPr marL="285840" indent="-285840" algn="just">
              <a:lnSpc>
                <a:spcPct val="200000"/>
              </a:lnSpc>
              <a:buClr>
                <a:srgbClr val="FFFFFF"/>
              </a:buClr>
              <a:buFont typeface="Noto Sans Symbols"/>
              <a:buChar char="❑"/>
              <a:tabLst>
                <a:tab pos="0" algn="l"/>
              </a:tabLst>
            </a:pPr>
            <a:r>
              <a:rPr lang="en-IN" sz="1800" b="0" strike="noStrike" spc="-1">
                <a:solidFill>
                  <a:srgbClr val="FFFFFF"/>
                </a:solidFill>
                <a:latin typeface="Arial"/>
                <a:ea typeface="Arial"/>
              </a:rPr>
              <a:t>This solution is named as Third Eye because all the SBI branches have an on-premise security guard and this will serve as an additional third eye to keep a check on theft and suspicious activities.</a:t>
            </a:r>
            <a:endParaRPr lang="en-IN" sz="18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Google Shape;169;p29"/>
          <p:cNvSpPr/>
          <p:nvPr/>
        </p:nvSpPr>
        <p:spPr>
          <a:xfrm>
            <a:off x="109800" y="134640"/>
            <a:ext cx="11971800" cy="655812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105" name="Google Shape;170;p29"/>
          <p:cNvSpPr/>
          <p:nvPr/>
        </p:nvSpPr>
        <p:spPr>
          <a:xfrm>
            <a:off x="109800" y="501120"/>
            <a:ext cx="11971800" cy="50904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r>
              <a:rPr lang="en-IN" sz="3270" b="1" strike="noStrike" spc="-1">
                <a:solidFill>
                  <a:srgbClr val="FFFFFF"/>
                </a:solidFill>
                <a:latin typeface="Arial"/>
                <a:ea typeface="Arial"/>
              </a:rPr>
              <a:t>FLOWCHART</a:t>
            </a:r>
            <a:endParaRPr lang="en-IN" sz="3270" b="0" strike="noStrike" spc="-1">
              <a:latin typeface="Arial"/>
            </a:endParaRPr>
          </a:p>
        </p:txBody>
      </p:sp>
      <p:pic>
        <p:nvPicPr>
          <p:cNvPr id="106" name="Google Shape;171;p29"/>
          <p:cNvPicPr/>
          <p:nvPr/>
        </p:nvPicPr>
        <p:blipFill>
          <a:blip r:embed="rId2"/>
          <a:stretch/>
        </p:blipFill>
        <p:spPr>
          <a:xfrm>
            <a:off x="5182920" y="5937120"/>
            <a:ext cx="1825920" cy="441360"/>
          </a:xfrm>
          <a:prstGeom prst="rect">
            <a:avLst/>
          </a:prstGeom>
          <a:ln w="0">
            <a:noFill/>
          </a:ln>
        </p:spPr>
      </p:pic>
      <p:sp>
        <p:nvSpPr>
          <p:cNvPr id="107" name="Google Shape;172;p29"/>
          <p:cNvSpPr/>
          <p:nvPr/>
        </p:nvSpPr>
        <p:spPr>
          <a:xfrm>
            <a:off x="109800" y="1010520"/>
            <a:ext cx="11971800" cy="4541400"/>
          </a:xfrm>
          <a:prstGeom prst="rect">
            <a:avLst/>
          </a:prstGeom>
          <a:solidFill>
            <a:schemeClr val="dk1"/>
          </a:solidFill>
          <a:ln w="0">
            <a:noFill/>
          </a:ln>
        </p:spPr>
        <p:style>
          <a:lnRef idx="0">
            <a:scrgbClr r="0" g="0" b="0"/>
          </a:lnRef>
          <a:fillRef idx="0">
            <a:scrgbClr r="0" g="0" b="0"/>
          </a:fillRef>
          <a:effectRef idx="0">
            <a:scrgbClr r="0" g="0" b="0"/>
          </a:effectRef>
          <a:fontRef idx="minor"/>
        </p:style>
      </p:sp>
      <p:pic>
        <p:nvPicPr>
          <p:cNvPr id="108" name="Google Shape;173;p29"/>
          <p:cNvPicPr/>
          <p:nvPr/>
        </p:nvPicPr>
        <p:blipFill>
          <a:blip r:embed="rId3"/>
          <a:stretch/>
        </p:blipFill>
        <p:spPr>
          <a:xfrm>
            <a:off x="3024360" y="1010520"/>
            <a:ext cx="6143400" cy="454140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Google Shape;178;p30"/>
          <p:cNvSpPr/>
          <p:nvPr/>
        </p:nvSpPr>
        <p:spPr>
          <a:xfrm>
            <a:off x="122400" y="123120"/>
            <a:ext cx="11971800" cy="665460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110" name="Google Shape;179;p30"/>
          <p:cNvSpPr/>
          <p:nvPr/>
        </p:nvSpPr>
        <p:spPr>
          <a:xfrm>
            <a:off x="122400" y="584640"/>
            <a:ext cx="11946600" cy="64116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r>
              <a:rPr lang="en-IN" sz="3270" b="1" strike="noStrike" spc="-1">
                <a:solidFill>
                  <a:srgbClr val="FFFFFF"/>
                </a:solidFill>
                <a:latin typeface="Arial"/>
                <a:ea typeface="Arial"/>
              </a:rPr>
              <a:t>Technical Approach</a:t>
            </a:r>
            <a:endParaRPr lang="en-IN" sz="3270" b="0" strike="noStrike" spc="-1">
              <a:latin typeface="Arial"/>
            </a:endParaRPr>
          </a:p>
        </p:txBody>
      </p:sp>
      <p:pic>
        <p:nvPicPr>
          <p:cNvPr id="111" name="Google Shape;180;p30"/>
          <p:cNvPicPr/>
          <p:nvPr/>
        </p:nvPicPr>
        <p:blipFill>
          <a:blip r:embed="rId2"/>
          <a:stretch/>
        </p:blipFill>
        <p:spPr>
          <a:xfrm>
            <a:off x="5050800" y="6152760"/>
            <a:ext cx="1825920" cy="441360"/>
          </a:xfrm>
          <a:prstGeom prst="rect">
            <a:avLst/>
          </a:prstGeom>
          <a:ln w="0">
            <a:noFill/>
          </a:ln>
        </p:spPr>
      </p:pic>
      <p:sp>
        <p:nvSpPr>
          <p:cNvPr id="112" name="Google Shape;181;p30"/>
          <p:cNvSpPr/>
          <p:nvPr/>
        </p:nvSpPr>
        <p:spPr>
          <a:xfrm>
            <a:off x="226080" y="1226520"/>
            <a:ext cx="11764440" cy="44715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200000"/>
              </a:lnSpc>
              <a:buNone/>
              <a:tabLst>
                <a:tab pos="0" algn="l"/>
              </a:tabLst>
            </a:pPr>
            <a:r>
              <a:rPr lang="en-IN" sz="1600" b="1" u="sng" strike="noStrike" spc="-1">
                <a:solidFill>
                  <a:srgbClr val="00B0F0"/>
                </a:solidFill>
                <a:uFillTx/>
                <a:latin typeface="Arial"/>
                <a:ea typeface="Arial"/>
              </a:rPr>
              <a:t>Data Feeding Module – </a:t>
            </a:r>
            <a:r>
              <a:rPr lang="en-IN" sz="1600" b="0" strike="noStrike" spc="-1">
                <a:solidFill>
                  <a:srgbClr val="FFFFFF"/>
                </a:solidFill>
                <a:latin typeface="Arial"/>
                <a:ea typeface="Arial"/>
              </a:rPr>
              <a:t>This module will capture the live CCTV footage from various cameras installed at SBI branches, ATMs, etc. The module will handle data extraction from all types of CCTV cameras like domes and bullets. </a:t>
            </a:r>
            <a:endParaRPr lang="en-IN" sz="1600" b="0" strike="noStrike" spc="-1">
              <a:latin typeface="Arial"/>
            </a:endParaRPr>
          </a:p>
          <a:p>
            <a:pPr>
              <a:lnSpc>
                <a:spcPct val="200000"/>
              </a:lnSpc>
              <a:buNone/>
              <a:tabLst>
                <a:tab pos="0" algn="l"/>
              </a:tabLst>
            </a:pPr>
            <a:r>
              <a:rPr lang="en-IN" sz="1600" b="1" u="sng" strike="noStrike" spc="-1">
                <a:solidFill>
                  <a:srgbClr val="00B0F0"/>
                </a:solidFill>
                <a:uFillTx/>
                <a:latin typeface="Arial"/>
                <a:ea typeface="Arial"/>
              </a:rPr>
              <a:t>Video Processing Module – </a:t>
            </a:r>
            <a:r>
              <a:rPr lang="en-IN" sz="1600" b="0" strike="noStrike" spc="-1">
                <a:solidFill>
                  <a:srgbClr val="FFFFFF"/>
                </a:solidFill>
                <a:latin typeface="Arial"/>
                <a:ea typeface="Arial"/>
              </a:rPr>
              <a:t>This is the core component of the whole solution and will deal with video processing and analytics. It will process videos of all formats, resolutions, and FPS to generate insights. Artificial Intelligence and Deep Learning framework, TensorFlow will be used to identify suspicious activities. </a:t>
            </a:r>
            <a:endParaRPr lang="en-IN" sz="1600" b="0" strike="noStrike" spc="-1">
              <a:latin typeface="Arial"/>
            </a:endParaRPr>
          </a:p>
          <a:p>
            <a:pPr>
              <a:lnSpc>
                <a:spcPct val="200000"/>
              </a:lnSpc>
              <a:buNone/>
              <a:tabLst>
                <a:tab pos="0" algn="l"/>
              </a:tabLst>
            </a:pPr>
            <a:r>
              <a:rPr lang="en-IN" sz="1600" b="1" u="sng" strike="noStrike" spc="-1">
                <a:solidFill>
                  <a:srgbClr val="00B0F0"/>
                </a:solidFill>
                <a:uFillTx/>
                <a:latin typeface="Arial"/>
                <a:ea typeface="Arial"/>
              </a:rPr>
              <a:t>Suspicious Activities identified – </a:t>
            </a:r>
            <a:r>
              <a:rPr lang="en-IN" sz="1600" b="0" strike="noStrike" spc="-1">
                <a:solidFill>
                  <a:srgbClr val="FFFFFF"/>
                </a:solidFill>
                <a:latin typeface="Arial"/>
                <a:ea typeface="Arial"/>
              </a:rPr>
              <a:t>Suspicious activities like the following will be identified -:     </a:t>
            </a:r>
            <a:endParaRPr lang="en-IN" sz="1600" b="0" strike="noStrike" spc="-1">
              <a:latin typeface="Arial"/>
            </a:endParaRPr>
          </a:p>
          <a:p>
            <a:pPr marL="285840" indent="-285840">
              <a:lnSpc>
                <a:spcPct val="200000"/>
              </a:lnSpc>
              <a:buClr>
                <a:srgbClr val="FFFFFF"/>
              </a:buClr>
              <a:buFont typeface="Noto Sans Symbols"/>
              <a:buChar char="⮚"/>
              <a:tabLst>
                <a:tab pos="0" algn="l"/>
              </a:tabLst>
            </a:pPr>
            <a:r>
              <a:rPr lang="en-IN" sz="1600" b="0" strike="noStrike" spc="-1">
                <a:solidFill>
                  <a:srgbClr val="FFFFFF"/>
                </a:solidFill>
                <a:latin typeface="Arial"/>
                <a:ea typeface="Arial"/>
              </a:rPr>
              <a:t>Hazardous Objects are being brought into the premises.     </a:t>
            </a:r>
            <a:endParaRPr lang="en-IN" sz="1600" b="0" strike="noStrike" spc="-1">
              <a:latin typeface="Arial"/>
            </a:endParaRPr>
          </a:p>
          <a:p>
            <a:pPr marL="285840" indent="-285840">
              <a:lnSpc>
                <a:spcPct val="200000"/>
              </a:lnSpc>
              <a:buClr>
                <a:srgbClr val="FFFFFF"/>
              </a:buClr>
              <a:buFont typeface="Noto Sans Symbols"/>
              <a:buChar char="⮚"/>
              <a:tabLst>
                <a:tab pos="0" algn="l"/>
              </a:tabLst>
            </a:pPr>
            <a:r>
              <a:rPr lang="en-IN" sz="1600" b="0" strike="noStrike" spc="-1">
                <a:solidFill>
                  <a:srgbClr val="FFFFFF"/>
                </a:solidFill>
                <a:latin typeface="Arial"/>
                <a:ea typeface="Arial"/>
              </a:rPr>
              <a:t>Break / Interruption in footage     </a:t>
            </a:r>
            <a:endParaRPr lang="en-IN" sz="1600" b="0" strike="noStrike" spc="-1">
              <a:latin typeface="Arial"/>
            </a:endParaRPr>
          </a:p>
          <a:p>
            <a:pPr marL="285840" indent="-285840">
              <a:lnSpc>
                <a:spcPct val="200000"/>
              </a:lnSpc>
              <a:buClr>
                <a:srgbClr val="FFFFFF"/>
              </a:buClr>
              <a:buFont typeface="Noto Sans Symbols"/>
              <a:buChar char="⮚"/>
              <a:tabLst>
                <a:tab pos="0" algn="l"/>
              </a:tabLst>
            </a:pPr>
            <a:r>
              <a:rPr lang="en-IN" sz="1600" b="0" strike="noStrike" spc="-1">
                <a:solidFill>
                  <a:srgbClr val="FFFFFF"/>
                </a:solidFill>
                <a:latin typeface="Arial"/>
                <a:ea typeface="Arial"/>
              </a:rPr>
              <a:t>Tampering with the cameras / sensitive or high priority area within premises.     </a:t>
            </a:r>
            <a:endParaRPr lang="en-IN" sz="16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186;p31"/>
          <p:cNvSpPr/>
          <p:nvPr/>
        </p:nvSpPr>
        <p:spPr>
          <a:xfrm>
            <a:off x="122400" y="120240"/>
            <a:ext cx="11971800" cy="661716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114" name="Google Shape;187;p31"/>
          <p:cNvSpPr/>
          <p:nvPr/>
        </p:nvSpPr>
        <p:spPr>
          <a:xfrm>
            <a:off x="122400" y="637920"/>
            <a:ext cx="11946600" cy="64116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r>
              <a:rPr lang="en-IN" sz="3270" b="1" strike="noStrike" spc="-1">
                <a:solidFill>
                  <a:srgbClr val="FFFFFF"/>
                </a:solidFill>
                <a:latin typeface="Arial"/>
                <a:ea typeface="Arial"/>
              </a:rPr>
              <a:t>Technical Approach</a:t>
            </a:r>
            <a:endParaRPr lang="en-IN" sz="3270" b="0" strike="noStrike" spc="-1">
              <a:latin typeface="Arial"/>
            </a:endParaRPr>
          </a:p>
        </p:txBody>
      </p:sp>
      <p:pic>
        <p:nvPicPr>
          <p:cNvPr id="115" name="Google Shape;188;p31"/>
          <p:cNvPicPr/>
          <p:nvPr/>
        </p:nvPicPr>
        <p:blipFill>
          <a:blip r:embed="rId2"/>
          <a:stretch/>
        </p:blipFill>
        <p:spPr>
          <a:xfrm>
            <a:off x="5050800" y="6152760"/>
            <a:ext cx="1825920" cy="441360"/>
          </a:xfrm>
          <a:prstGeom prst="rect">
            <a:avLst/>
          </a:prstGeom>
          <a:ln w="0">
            <a:noFill/>
          </a:ln>
        </p:spPr>
      </p:pic>
      <p:sp>
        <p:nvSpPr>
          <p:cNvPr id="116" name="Google Shape;189;p31"/>
          <p:cNvSpPr/>
          <p:nvPr/>
        </p:nvSpPr>
        <p:spPr>
          <a:xfrm>
            <a:off x="304920" y="958680"/>
            <a:ext cx="11657520" cy="49582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200000"/>
              </a:lnSpc>
              <a:buNone/>
              <a:tabLst>
                <a:tab pos="0" algn="l"/>
              </a:tabLst>
            </a:pPr>
            <a:r>
              <a:rPr lang="en-IN" sz="1600" b="0" strike="noStrike" spc="-1">
                <a:solidFill>
                  <a:srgbClr val="FFFFFF"/>
                </a:solidFill>
                <a:latin typeface="Arial"/>
                <a:ea typeface="Arial"/>
              </a:rPr>
              <a:t>Along with identifying suspicious activities, the solution will also be capable of performing :      </a:t>
            </a:r>
            <a:endParaRPr lang="en-IN" sz="1600" b="0" strike="noStrike" spc="-1">
              <a:latin typeface="Arial"/>
            </a:endParaRPr>
          </a:p>
          <a:p>
            <a:pPr marL="285840" indent="-285840">
              <a:lnSpc>
                <a:spcPct val="200000"/>
              </a:lnSpc>
              <a:buClr>
                <a:srgbClr val="FFFFFF"/>
              </a:buClr>
              <a:buFont typeface="Noto Sans Symbols"/>
              <a:buChar char="⮚"/>
              <a:tabLst>
                <a:tab pos="0" algn="l"/>
              </a:tabLst>
            </a:pPr>
            <a:r>
              <a:rPr lang="en-IN" sz="1600" b="0" strike="noStrike" spc="-1">
                <a:solidFill>
                  <a:srgbClr val="FFFFFF"/>
                </a:solidFill>
                <a:latin typeface="Arial"/>
                <a:ea typeface="Arial"/>
              </a:rPr>
              <a:t>Calculating the Count of People      </a:t>
            </a:r>
            <a:endParaRPr lang="en-IN" sz="1600" b="0" strike="noStrike" spc="-1">
              <a:latin typeface="Arial"/>
            </a:endParaRPr>
          </a:p>
          <a:p>
            <a:pPr marL="285840" indent="-285840">
              <a:lnSpc>
                <a:spcPct val="200000"/>
              </a:lnSpc>
              <a:buClr>
                <a:srgbClr val="FFFFFF"/>
              </a:buClr>
              <a:buFont typeface="Noto Sans Symbols"/>
              <a:buChar char="⮚"/>
              <a:tabLst>
                <a:tab pos="0" algn="l"/>
              </a:tabLst>
            </a:pPr>
            <a:r>
              <a:rPr lang="en-IN" sz="1600" b="0" strike="noStrike" spc="-1">
                <a:solidFill>
                  <a:srgbClr val="FFFFFF"/>
                </a:solidFill>
                <a:latin typeface="Arial"/>
                <a:ea typeface="Arial"/>
              </a:rPr>
              <a:t>Identification of known miscreants     </a:t>
            </a:r>
            <a:endParaRPr lang="en-IN" sz="1600" b="0" strike="noStrike" spc="-1">
              <a:latin typeface="Arial"/>
            </a:endParaRPr>
          </a:p>
          <a:p>
            <a:pPr marL="285840" indent="-285840">
              <a:lnSpc>
                <a:spcPct val="200000"/>
              </a:lnSpc>
              <a:buClr>
                <a:srgbClr val="FFFFFF"/>
              </a:buClr>
              <a:buFont typeface="Noto Sans Symbols"/>
              <a:buChar char="⮚"/>
              <a:tabLst>
                <a:tab pos="0" algn="l"/>
              </a:tabLst>
            </a:pPr>
            <a:r>
              <a:rPr lang="en-IN" sz="1600" b="0" strike="noStrike" spc="-1">
                <a:solidFill>
                  <a:srgbClr val="FFFFFF"/>
                </a:solidFill>
                <a:latin typeface="Arial"/>
                <a:ea typeface="Arial"/>
              </a:rPr>
              <a:t> Identification of known facilitators     </a:t>
            </a:r>
            <a:endParaRPr lang="en-IN" sz="1600" b="0" strike="noStrike" spc="-1">
              <a:latin typeface="Arial"/>
            </a:endParaRPr>
          </a:p>
          <a:p>
            <a:pPr marL="285840" indent="-285840">
              <a:lnSpc>
                <a:spcPct val="200000"/>
              </a:lnSpc>
              <a:buClr>
                <a:srgbClr val="FFFFFF"/>
              </a:buClr>
              <a:buFont typeface="Noto Sans Symbols"/>
              <a:buChar char="⮚"/>
              <a:tabLst>
                <a:tab pos="0" algn="l"/>
              </a:tabLst>
            </a:pPr>
            <a:r>
              <a:rPr lang="en-IN" sz="1600" b="0" strike="noStrike" spc="-1">
                <a:solidFill>
                  <a:srgbClr val="FFFFFF"/>
                </a:solidFill>
                <a:latin typeface="Arial"/>
                <a:ea typeface="Arial"/>
              </a:rPr>
              <a:t> Identifying Fire / Theft related incidents taking place </a:t>
            </a:r>
            <a:endParaRPr lang="en-IN" sz="1600" b="0" strike="noStrike" spc="-1">
              <a:latin typeface="Arial"/>
            </a:endParaRPr>
          </a:p>
          <a:p>
            <a:pPr>
              <a:lnSpc>
                <a:spcPct val="200000"/>
              </a:lnSpc>
              <a:buNone/>
              <a:tabLst>
                <a:tab pos="0" algn="l"/>
              </a:tabLst>
            </a:pPr>
            <a:r>
              <a:rPr lang="en-IN" sz="1600" b="1" u="sng" strike="noStrike" spc="-1">
                <a:solidFill>
                  <a:srgbClr val="00B0F0"/>
                </a:solidFill>
                <a:uFillTx/>
                <a:latin typeface="Arial"/>
                <a:ea typeface="Arial"/>
              </a:rPr>
              <a:t>Communication with Command Centres: -  </a:t>
            </a:r>
            <a:r>
              <a:rPr lang="en-IN" sz="1600" b="0" strike="noStrike" spc="-1">
                <a:solidFill>
                  <a:srgbClr val="FFFFFF"/>
                </a:solidFill>
                <a:latin typeface="Arial"/>
                <a:ea typeface="Arial"/>
              </a:rPr>
              <a:t>This module will be responsible for communicating all the suspicious activities and statistics to Control/Command centers. It will also give an option to authorized personnel for giving feedback in regard to false positives / incorrect classification in order to improve the accuracy of the trained model. </a:t>
            </a:r>
            <a:endParaRPr lang="en-IN" sz="1600" b="0" strike="noStrike" spc="-1">
              <a:latin typeface="Arial"/>
            </a:endParaRPr>
          </a:p>
          <a:p>
            <a:pPr>
              <a:lnSpc>
                <a:spcPct val="200000"/>
              </a:lnSpc>
              <a:buNone/>
              <a:tabLst>
                <a:tab pos="0" algn="l"/>
              </a:tabLst>
            </a:pPr>
            <a:r>
              <a:rPr lang="en-IN" sz="1600" b="1" u="sng" strike="noStrike" spc="-1">
                <a:solidFill>
                  <a:srgbClr val="00B0F0"/>
                </a:solidFill>
                <a:uFillTx/>
                <a:latin typeface="Arial"/>
                <a:ea typeface="Arial"/>
              </a:rPr>
              <a:t>Database: - </a:t>
            </a:r>
            <a:r>
              <a:rPr lang="en-IN" sz="1600" b="0" strike="noStrike" spc="-1">
                <a:solidFill>
                  <a:srgbClr val="FFFFFF"/>
                </a:solidFill>
                <a:latin typeface="Arial"/>
                <a:ea typeface="Arial"/>
              </a:rPr>
              <a:t>All the suspicious activities will be stored in an Azure SQL Database with a timeframe, a clip of the video, and other details like location, date, etc. This data will help in the investigation of theft or mischief.</a:t>
            </a:r>
            <a:endParaRPr lang="en-IN" sz="16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Google Shape;194;p32"/>
          <p:cNvSpPr/>
          <p:nvPr/>
        </p:nvSpPr>
        <p:spPr>
          <a:xfrm>
            <a:off x="164160" y="120240"/>
            <a:ext cx="11971800" cy="6617520"/>
          </a:xfrm>
          <a:prstGeom prst="rect">
            <a:avLst/>
          </a:prstGeom>
          <a:solidFill>
            <a:srgbClr val="2F0E3C"/>
          </a:solid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nSpc>
                <a:spcPct val="100000"/>
              </a:lnSpc>
              <a:buClr>
                <a:srgbClr val="000000"/>
              </a:buClr>
            </a:pPr>
            <a:endParaRPr lang="en-IN" sz="2400" b="0" strike="noStrike" spc="-1" dirty="0">
              <a:latin typeface="Arial"/>
            </a:endParaRPr>
          </a:p>
        </p:txBody>
      </p:sp>
      <p:pic>
        <p:nvPicPr>
          <p:cNvPr id="118" name="Google Shape;196;p32"/>
          <p:cNvPicPr/>
          <p:nvPr/>
        </p:nvPicPr>
        <p:blipFill>
          <a:blip r:embed="rId2"/>
          <a:stretch/>
        </p:blipFill>
        <p:spPr>
          <a:xfrm>
            <a:off x="5050800" y="6152760"/>
            <a:ext cx="1825920" cy="441360"/>
          </a:xfrm>
          <a:prstGeom prst="rect">
            <a:avLst/>
          </a:prstGeom>
          <a:ln w="0">
            <a:noFill/>
          </a:ln>
        </p:spPr>
      </p:pic>
      <p:sp>
        <p:nvSpPr>
          <p:cNvPr id="119" name="Google Shape;211;p34"/>
          <p:cNvSpPr/>
          <p:nvPr/>
        </p:nvSpPr>
        <p:spPr>
          <a:xfrm>
            <a:off x="275040" y="790560"/>
            <a:ext cx="11946600" cy="64152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r>
              <a:rPr lang="en-IN" sz="3270" b="1" strike="noStrike" spc="-1">
                <a:solidFill>
                  <a:srgbClr val="FFFFFF"/>
                </a:solidFill>
                <a:latin typeface="Arial"/>
                <a:ea typeface="Arial"/>
              </a:rPr>
              <a:t>Technical Approach</a:t>
            </a:r>
            <a:endParaRPr lang="en-IN" sz="3270" b="0" strike="noStrike" spc="-1">
              <a:latin typeface="Arial"/>
            </a:endParaRPr>
          </a:p>
        </p:txBody>
      </p:sp>
      <p:sp>
        <p:nvSpPr>
          <p:cNvPr id="120" name="TextBox 11"/>
          <p:cNvSpPr/>
          <p:nvPr/>
        </p:nvSpPr>
        <p:spPr>
          <a:xfrm>
            <a:off x="764280" y="1111320"/>
            <a:ext cx="10771920" cy="136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50000"/>
              </a:lnSpc>
              <a:buNone/>
            </a:pPr>
            <a:r>
              <a:rPr lang="en-IN" sz="1400" b="0" strike="noStrike" spc="-1">
                <a:solidFill>
                  <a:srgbClr val="4472C4"/>
                </a:solidFill>
                <a:latin typeface="Roboto"/>
                <a:ea typeface="Arial"/>
              </a:rPr>
              <a:t>Hazardous Objects being brought into the premises - </a:t>
            </a:r>
            <a:r>
              <a:rPr lang="en-IN" sz="1400" b="0" strike="noStrike" spc="-1">
                <a:solidFill>
                  <a:srgbClr val="FFFFFF"/>
                </a:solidFill>
                <a:latin typeface="Roboto"/>
                <a:ea typeface="Arial"/>
              </a:rPr>
              <a:t>We have built a deep learning model based on the YOLOv3 algorithm that processes a video frame-by-frame to detect such anomalies in real-time and generate an alert for the concerned authorities. This work has approached the detection of fire and handguns in areas such as ATMs and banks monitored by CCTV cameras.</a:t>
            </a:r>
            <a:endParaRPr lang="en-IN" sz="1400" b="0" strike="noStrike" spc="-1">
              <a:latin typeface="Arial"/>
            </a:endParaRPr>
          </a:p>
        </p:txBody>
      </p:sp>
      <p:sp>
        <p:nvSpPr>
          <p:cNvPr id="122" name="TextBox 3"/>
          <p:cNvSpPr/>
          <p:nvPr/>
        </p:nvSpPr>
        <p:spPr>
          <a:xfrm>
            <a:off x="655560" y="2445480"/>
            <a:ext cx="516708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IN" sz="1400" b="1" strike="noStrike" spc="-1">
                <a:solidFill>
                  <a:srgbClr val="FFFFFF"/>
                </a:solidFill>
                <a:latin typeface="Arial"/>
                <a:ea typeface="Arial"/>
              </a:rPr>
              <a:t>INPUT IMAGE</a:t>
            </a:r>
            <a:endParaRPr lang="en-IN" sz="1400" b="0" strike="noStrike" spc="-1">
              <a:latin typeface="Arial"/>
            </a:endParaRPr>
          </a:p>
        </p:txBody>
      </p:sp>
      <p:sp>
        <p:nvSpPr>
          <p:cNvPr id="123" name="TextBox 12"/>
          <p:cNvSpPr/>
          <p:nvPr/>
        </p:nvSpPr>
        <p:spPr>
          <a:xfrm>
            <a:off x="6369120" y="2454480"/>
            <a:ext cx="516708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IN" sz="1400" b="1" strike="noStrike" spc="-1">
                <a:solidFill>
                  <a:srgbClr val="FFFFFF"/>
                </a:solidFill>
                <a:latin typeface="Arial"/>
                <a:ea typeface="Arial"/>
              </a:rPr>
              <a:t>OUTPUT IMAGE</a:t>
            </a:r>
            <a:endParaRPr lang="en-IN" sz="1400" b="0" strike="noStrike" spc="-1">
              <a:latin typeface="Arial"/>
            </a:endParaRPr>
          </a:p>
        </p:txBody>
      </p:sp>
      <p:sp>
        <p:nvSpPr>
          <p:cNvPr id="125" name="TextBox 17"/>
          <p:cNvSpPr/>
          <p:nvPr/>
        </p:nvSpPr>
        <p:spPr>
          <a:xfrm>
            <a:off x="6369120" y="2445480"/>
            <a:ext cx="516708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IN" sz="1400" b="1" strike="noStrike" spc="-1">
                <a:solidFill>
                  <a:srgbClr val="FFFFFF"/>
                </a:solidFill>
                <a:latin typeface="Arial"/>
                <a:ea typeface="Arial"/>
              </a:rPr>
              <a:t>OUTPUT IMAGE</a:t>
            </a:r>
            <a:endParaRPr lang="en-IN" sz="1400" b="0" strike="noStrike" spc="-1">
              <a:latin typeface="Arial"/>
            </a:endParaRPr>
          </a:p>
        </p:txBody>
      </p:sp>
      <p:pic>
        <p:nvPicPr>
          <p:cNvPr id="11" name="Picture 17">
            <a:extLst>
              <a:ext uri="{FF2B5EF4-FFF2-40B4-BE49-F238E27FC236}">
                <a16:creationId xmlns:a16="http://schemas.microsoft.com/office/drawing/2014/main" id="{7BD4D9CF-723D-C12A-B405-A779BDA0AD53}"/>
              </a:ext>
            </a:extLst>
          </p:cNvPr>
          <p:cNvPicPr/>
          <p:nvPr/>
        </p:nvPicPr>
        <p:blipFill>
          <a:blip r:embed="rId3"/>
          <a:stretch/>
        </p:blipFill>
        <p:spPr>
          <a:xfrm>
            <a:off x="939600" y="2952000"/>
            <a:ext cx="4572360" cy="2571840"/>
          </a:xfrm>
          <a:prstGeom prst="rect">
            <a:avLst/>
          </a:prstGeom>
          <a:ln w="0">
            <a:noFill/>
          </a:ln>
        </p:spPr>
      </p:pic>
      <p:pic>
        <p:nvPicPr>
          <p:cNvPr id="12" name="Picture 18">
            <a:extLst>
              <a:ext uri="{FF2B5EF4-FFF2-40B4-BE49-F238E27FC236}">
                <a16:creationId xmlns:a16="http://schemas.microsoft.com/office/drawing/2014/main" id="{2D03A85D-5D74-50C0-8255-263985DD1166}"/>
              </a:ext>
            </a:extLst>
          </p:cNvPr>
          <p:cNvPicPr/>
          <p:nvPr/>
        </p:nvPicPr>
        <p:blipFill>
          <a:blip r:embed="rId4"/>
          <a:stretch/>
        </p:blipFill>
        <p:spPr>
          <a:xfrm>
            <a:off x="6341760" y="2952000"/>
            <a:ext cx="4572360" cy="257184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Google Shape;194;p32"/>
          <p:cNvSpPr/>
          <p:nvPr/>
        </p:nvSpPr>
        <p:spPr>
          <a:xfrm>
            <a:off x="109800" y="120240"/>
            <a:ext cx="11971800" cy="6617520"/>
          </a:xfrm>
          <a:prstGeom prst="rect">
            <a:avLst/>
          </a:prstGeom>
          <a:solidFill>
            <a:srgbClr val="2F0E3C"/>
          </a:solid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nSpc>
                <a:spcPct val="100000"/>
              </a:lnSpc>
              <a:buClr>
                <a:srgbClr val="000000"/>
              </a:buClr>
            </a:pPr>
            <a:endParaRPr lang="en-IN" sz="2400" b="0" strike="noStrike" spc="-1" dirty="0">
              <a:latin typeface="Arial"/>
            </a:endParaRPr>
          </a:p>
        </p:txBody>
      </p:sp>
      <p:pic>
        <p:nvPicPr>
          <p:cNvPr id="127" name="Google Shape;196;p32"/>
          <p:cNvPicPr/>
          <p:nvPr/>
        </p:nvPicPr>
        <p:blipFill>
          <a:blip r:embed="rId2"/>
          <a:stretch/>
        </p:blipFill>
        <p:spPr>
          <a:xfrm>
            <a:off x="5050800" y="6152760"/>
            <a:ext cx="1825920" cy="441360"/>
          </a:xfrm>
          <a:prstGeom prst="rect">
            <a:avLst/>
          </a:prstGeom>
          <a:ln w="0">
            <a:noFill/>
          </a:ln>
        </p:spPr>
      </p:pic>
      <p:sp>
        <p:nvSpPr>
          <p:cNvPr id="128" name="Google Shape;211;p34"/>
          <p:cNvSpPr/>
          <p:nvPr/>
        </p:nvSpPr>
        <p:spPr>
          <a:xfrm>
            <a:off x="275040" y="790560"/>
            <a:ext cx="11946600" cy="64152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r>
              <a:rPr lang="en-IN" sz="3270" b="1" strike="noStrike" spc="-1">
                <a:solidFill>
                  <a:srgbClr val="FFFFFF"/>
                </a:solidFill>
                <a:latin typeface="Arial"/>
                <a:ea typeface="Arial"/>
              </a:rPr>
              <a:t>Technical Approach</a:t>
            </a:r>
            <a:endParaRPr lang="en-IN" sz="3270" b="0" strike="noStrike" spc="-1">
              <a:latin typeface="Arial"/>
            </a:endParaRPr>
          </a:p>
        </p:txBody>
      </p:sp>
      <p:sp>
        <p:nvSpPr>
          <p:cNvPr id="129" name="TextBox 16"/>
          <p:cNvSpPr/>
          <p:nvPr/>
        </p:nvSpPr>
        <p:spPr>
          <a:xfrm>
            <a:off x="577800" y="1191240"/>
            <a:ext cx="10771920" cy="136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gn="just">
              <a:lnSpc>
                <a:spcPct val="150000"/>
              </a:lnSpc>
              <a:buClr>
                <a:srgbClr val="000000"/>
              </a:buClr>
              <a:buFont typeface="Arial"/>
              <a:buChar char="•"/>
            </a:pPr>
            <a:r>
              <a:rPr lang="en-IN" sz="1400" b="0" strike="noStrike" spc="-1">
                <a:solidFill>
                  <a:srgbClr val="4472C4"/>
                </a:solidFill>
                <a:latin typeface="Roboto"/>
                <a:ea typeface="Arial"/>
              </a:rPr>
              <a:t>Fire / Theft related incident taking place -  </a:t>
            </a:r>
            <a:r>
              <a:rPr lang="en-IN" sz="1400" b="0" strike="noStrike" spc="-1">
                <a:solidFill>
                  <a:srgbClr val="FFFFFF"/>
                </a:solidFill>
                <a:latin typeface="Roboto"/>
                <a:ea typeface="Arial"/>
              </a:rPr>
              <a:t>We developed a deep learning model based on the YOLOv3 algorithm that analyses a video frame-by-frame in real-time to detect such anomalies and send an alarm to the relevant people. This research has focused on detecting fire and firearms in venues such as ATMs and banks that are monitored by CCTV cameras.</a:t>
            </a:r>
            <a:endParaRPr lang="en-IN" sz="1400" b="0" strike="noStrike" spc="-1">
              <a:latin typeface="Arial"/>
            </a:endParaRPr>
          </a:p>
        </p:txBody>
      </p:sp>
      <p:sp>
        <p:nvSpPr>
          <p:cNvPr id="132" name="TextBox 19"/>
          <p:cNvSpPr/>
          <p:nvPr/>
        </p:nvSpPr>
        <p:spPr>
          <a:xfrm>
            <a:off x="655560" y="2445480"/>
            <a:ext cx="516708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IN" sz="1400" b="1" strike="noStrike" spc="-1">
                <a:solidFill>
                  <a:srgbClr val="FFFFFF"/>
                </a:solidFill>
                <a:latin typeface="Arial"/>
                <a:ea typeface="Arial"/>
              </a:rPr>
              <a:t>INPUT IMAGE</a:t>
            </a:r>
            <a:endParaRPr lang="en-IN" sz="1400" b="0" strike="noStrike" spc="-1">
              <a:latin typeface="Arial"/>
            </a:endParaRPr>
          </a:p>
        </p:txBody>
      </p:sp>
      <p:sp>
        <p:nvSpPr>
          <p:cNvPr id="133" name="TextBox 20"/>
          <p:cNvSpPr/>
          <p:nvPr/>
        </p:nvSpPr>
        <p:spPr>
          <a:xfrm>
            <a:off x="6369120" y="2445480"/>
            <a:ext cx="516708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IN" sz="1400" b="1" strike="noStrike" spc="-1">
                <a:solidFill>
                  <a:srgbClr val="FFFFFF"/>
                </a:solidFill>
                <a:latin typeface="Arial"/>
                <a:ea typeface="Arial"/>
              </a:rPr>
              <a:t>OUTPUT IMAGE</a:t>
            </a:r>
            <a:endParaRPr lang="en-IN" sz="1400" b="0" strike="noStrike" spc="-1">
              <a:latin typeface="Arial"/>
            </a:endParaRPr>
          </a:p>
        </p:txBody>
      </p:sp>
      <p:pic>
        <p:nvPicPr>
          <p:cNvPr id="10" name="Picture 2">
            <a:extLst>
              <a:ext uri="{FF2B5EF4-FFF2-40B4-BE49-F238E27FC236}">
                <a16:creationId xmlns:a16="http://schemas.microsoft.com/office/drawing/2014/main" id="{A42BADA2-EB1A-757F-1395-F63D2D0C60F5}"/>
              </a:ext>
            </a:extLst>
          </p:cNvPr>
          <p:cNvPicPr/>
          <p:nvPr/>
        </p:nvPicPr>
        <p:blipFill>
          <a:blip r:embed="rId3"/>
          <a:stretch/>
        </p:blipFill>
        <p:spPr>
          <a:xfrm>
            <a:off x="655560" y="2904120"/>
            <a:ext cx="5167080" cy="2381400"/>
          </a:xfrm>
          <a:prstGeom prst="rect">
            <a:avLst/>
          </a:prstGeom>
          <a:ln w="0">
            <a:noFill/>
          </a:ln>
        </p:spPr>
      </p:pic>
      <p:pic>
        <p:nvPicPr>
          <p:cNvPr id="11" name="Picture 7">
            <a:extLst>
              <a:ext uri="{FF2B5EF4-FFF2-40B4-BE49-F238E27FC236}">
                <a16:creationId xmlns:a16="http://schemas.microsoft.com/office/drawing/2014/main" id="{8FF961CC-7B5B-7C29-3D39-F66EA22302C5}"/>
              </a:ext>
            </a:extLst>
          </p:cNvPr>
          <p:cNvPicPr/>
          <p:nvPr/>
        </p:nvPicPr>
        <p:blipFill>
          <a:blip r:embed="rId4"/>
          <a:stretch/>
        </p:blipFill>
        <p:spPr>
          <a:xfrm>
            <a:off x="6369120" y="2904120"/>
            <a:ext cx="5167080" cy="238140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Google Shape;202;p33"/>
          <p:cNvSpPr/>
          <p:nvPr/>
        </p:nvSpPr>
        <p:spPr>
          <a:xfrm>
            <a:off x="122400" y="120240"/>
            <a:ext cx="11971800" cy="6617520"/>
          </a:xfrm>
          <a:prstGeom prst="rect">
            <a:avLst/>
          </a:prstGeom>
          <a:solidFill>
            <a:srgbClr val="2F0E3C"/>
          </a:solidFill>
          <a:ln w="0">
            <a:noFill/>
          </a:ln>
        </p:spPr>
        <p:style>
          <a:lnRef idx="0">
            <a:scrgbClr r="0" g="0" b="0"/>
          </a:lnRef>
          <a:fillRef idx="0">
            <a:scrgbClr r="0" g="0" b="0"/>
          </a:fillRef>
          <a:effectRef idx="0">
            <a:scrgbClr r="0" g="0" b="0"/>
          </a:effectRef>
          <a:fontRef idx="minor"/>
        </p:style>
      </p:sp>
      <p:sp>
        <p:nvSpPr>
          <p:cNvPr id="135" name="Google Shape;203;p33"/>
          <p:cNvSpPr/>
          <p:nvPr/>
        </p:nvSpPr>
        <p:spPr>
          <a:xfrm>
            <a:off x="122400" y="637920"/>
            <a:ext cx="11946600" cy="641520"/>
          </a:xfrm>
          <a:prstGeom prst="rect">
            <a:avLst/>
          </a:prstGeom>
          <a:noFill/>
          <a:ln w="0">
            <a:noFill/>
          </a:ln>
        </p:spPr>
        <p:style>
          <a:lnRef idx="0">
            <a:scrgbClr r="0" g="0" b="0"/>
          </a:lnRef>
          <a:fillRef idx="0">
            <a:scrgbClr r="0" g="0" b="0"/>
          </a:fillRef>
          <a:effectRef idx="0">
            <a:scrgbClr r="0" g="0" b="0"/>
          </a:effectRef>
          <a:fontRef idx="minor"/>
        </p:style>
        <p:txBody>
          <a:bodyPr lIns="81720" tIns="40680" rIns="81720" bIns="40680" anchor="t">
            <a:noAutofit/>
          </a:bodyPr>
          <a:lstStyle/>
          <a:p>
            <a:pPr algn="ctr">
              <a:lnSpc>
                <a:spcPct val="42000"/>
              </a:lnSpc>
              <a:buNone/>
              <a:tabLst>
                <a:tab pos="0" algn="l"/>
              </a:tabLst>
            </a:pPr>
            <a:r>
              <a:rPr lang="en-IN" sz="3270" b="1" strike="noStrike" spc="-1">
                <a:solidFill>
                  <a:srgbClr val="FFFFFF"/>
                </a:solidFill>
                <a:latin typeface="Arial"/>
                <a:ea typeface="Arial"/>
              </a:rPr>
              <a:t>Technical Approach</a:t>
            </a:r>
            <a:endParaRPr lang="en-IN" sz="3270" b="0" strike="noStrike" spc="-1">
              <a:latin typeface="Arial"/>
            </a:endParaRPr>
          </a:p>
        </p:txBody>
      </p:sp>
      <p:pic>
        <p:nvPicPr>
          <p:cNvPr id="136" name="Google Shape;204;p33"/>
          <p:cNvPicPr/>
          <p:nvPr/>
        </p:nvPicPr>
        <p:blipFill>
          <a:blip r:embed="rId2"/>
          <a:stretch/>
        </p:blipFill>
        <p:spPr>
          <a:xfrm>
            <a:off x="5050800" y="6152760"/>
            <a:ext cx="1825920" cy="441360"/>
          </a:xfrm>
          <a:prstGeom prst="rect">
            <a:avLst/>
          </a:prstGeom>
          <a:ln w="0">
            <a:noFill/>
          </a:ln>
        </p:spPr>
      </p:pic>
      <p:sp>
        <p:nvSpPr>
          <p:cNvPr id="137" name="TextBox 6"/>
          <p:cNvSpPr/>
          <p:nvPr/>
        </p:nvSpPr>
        <p:spPr>
          <a:xfrm>
            <a:off x="604440" y="1125720"/>
            <a:ext cx="5094720" cy="200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gn="just">
              <a:lnSpc>
                <a:spcPct val="150000"/>
              </a:lnSpc>
              <a:buClr>
                <a:srgbClr val="000000"/>
              </a:buClr>
              <a:buFont typeface="Arial"/>
              <a:buChar char="•"/>
            </a:pPr>
            <a:r>
              <a:rPr lang="en-IN" sz="1400" b="0" strike="noStrike" spc="-1">
                <a:solidFill>
                  <a:srgbClr val="4472C4"/>
                </a:solidFill>
                <a:latin typeface="Roboto"/>
                <a:ea typeface="Arial"/>
              </a:rPr>
              <a:t>Identification of known miscreants - </a:t>
            </a:r>
            <a:r>
              <a:rPr lang="en-IN" sz="1400" b="0" strike="noStrike" spc="-1">
                <a:solidFill>
                  <a:srgbClr val="FFFFFF"/>
                </a:solidFill>
                <a:latin typeface="Roboto"/>
                <a:ea typeface="Arial"/>
              </a:rPr>
              <a:t>Face Recognition is used in order to detect and identify know miscreants. As shown in this example a miscreant is detected and an alarm is raised for security to take proper actions, This can be re-trained for any number of known miscreants </a:t>
            </a:r>
            <a:endParaRPr lang="en-IN" sz="1400" b="0" strike="noStrike" spc="-1">
              <a:latin typeface="Arial"/>
            </a:endParaRPr>
          </a:p>
        </p:txBody>
      </p:sp>
      <p:sp>
        <p:nvSpPr>
          <p:cNvPr id="138" name="TextBox 10"/>
          <p:cNvSpPr/>
          <p:nvPr/>
        </p:nvSpPr>
        <p:spPr>
          <a:xfrm>
            <a:off x="6095880" y="1125720"/>
            <a:ext cx="5491080" cy="168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gn="just">
              <a:lnSpc>
                <a:spcPct val="150000"/>
              </a:lnSpc>
              <a:buClr>
                <a:srgbClr val="000000"/>
              </a:buClr>
              <a:buFont typeface="Arial"/>
              <a:buChar char="•"/>
            </a:pPr>
            <a:r>
              <a:rPr lang="en-IN" sz="1400" b="0" strike="noStrike" spc="-1">
                <a:solidFill>
                  <a:srgbClr val="4472C4"/>
                </a:solidFill>
                <a:latin typeface="Roboto"/>
                <a:ea typeface="Arial"/>
              </a:rPr>
              <a:t>Identification of known facilitators </a:t>
            </a:r>
            <a:r>
              <a:rPr lang="en-IN" sz="1400" b="0" strike="noStrike" spc="-1">
                <a:solidFill>
                  <a:srgbClr val="FFFFFF"/>
                </a:solidFill>
                <a:latin typeface="Roboto"/>
                <a:ea typeface="Arial"/>
              </a:rPr>
              <a:t>-  Face recognition is used to track down and identify known facilitators.  A facilitator detects miscreants, works on alarms triggered, and takes action on them. This may be re-trained for any number of facilitators.  </a:t>
            </a:r>
            <a:endParaRPr lang="en-IN" sz="1400" b="0" strike="noStrike" spc="-1">
              <a:latin typeface="Arial"/>
            </a:endParaRPr>
          </a:p>
        </p:txBody>
      </p:sp>
      <p:pic>
        <p:nvPicPr>
          <p:cNvPr id="139" name="Picture 9"/>
          <p:cNvPicPr/>
          <p:nvPr/>
        </p:nvPicPr>
        <p:blipFill>
          <a:blip r:embed="rId3"/>
          <a:srcRect l="1366" r="2089" b="6247"/>
          <a:stretch/>
        </p:blipFill>
        <p:spPr>
          <a:xfrm>
            <a:off x="6419520" y="3223080"/>
            <a:ext cx="5167440" cy="2822400"/>
          </a:xfrm>
          <a:prstGeom prst="rect">
            <a:avLst/>
          </a:prstGeom>
          <a:ln w="0">
            <a:noFill/>
          </a:ln>
        </p:spPr>
      </p:pic>
      <p:sp>
        <p:nvSpPr>
          <p:cNvPr id="140" name="TextBox 15"/>
          <p:cNvSpPr/>
          <p:nvPr/>
        </p:nvSpPr>
        <p:spPr>
          <a:xfrm>
            <a:off x="604440" y="2884320"/>
            <a:ext cx="487656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IN" sz="1400" b="1" strike="noStrike" spc="-1" dirty="0">
                <a:solidFill>
                  <a:srgbClr val="FFFFFF"/>
                </a:solidFill>
                <a:latin typeface="Arial"/>
                <a:ea typeface="Arial"/>
              </a:rPr>
              <a:t>INPUT IMAGE</a:t>
            </a:r>
            <a:endParaRPr lang="en-IN" sz="1400" b="0" strike="noStrike" spc="-1" dirty="0">
              <a:latin typeface="Arial"/>
            </a:endParaRPr>
          </a:p>
        </p:txBody>
      </p:sp>
      <p:sp>
        <p:nvSpPr>
          <p:cNvPr id="141" name="TextBox 16"/>
          <p:cNvSpPr/>
          <p:nvPr/>
        </p:nvSpPr>
        <p:spPr>
          <a:xfrm>
            <a:off x="6383160" y="2800080"/>
            <a:ext cx="524052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IN" sz="1400" b="1" strike="noStrike" spc="-1">
                <a:solidFill>
                  <a:srgbClr val="FFFFFF"/>
                </a:solidFill>
                <a:latin typeface="Arial"/>
                <a:ea typeface="Arial"/>
              </a:rPr>
              <a:t>OUTPUT IMAGE</a:t>
            </a:r>
            <a:endParaRPr lang="en-IN" sz="1400" b="0" strike="noStrike" spc="-1">
              <a:latin typeface="Arial"/>
            </a:endParaRPr>
          </a:p>
        </p:txBody>
      </p:sp>
      <p:pic>
        <p:nvPicPr>
          <p:cNvPr id="142" name="Picture 12"/>
          <p:cNvPicPr/>
          <p:nvPr/>
        </p:nvPicPr>
        <p:blipFill>
          <a:blip r:embed="rId4"/>
          <a:stretch/>
        </p:blipFill>
        <p:spPr>
          <a:xfrm>
            <a:off x="604440" y="3278160"/>
            <a:ext cx="4876560" cy="2742840"/>
          </a:xfrm>
          <a:prstGeom prst="rect">
            <a:avLst/>
          </a:prstGeom>
          <a:ln w="0">
            <a:noFill/>
          </a:ln>
        </p:spPr>
      </p:pic>
      <p:sp>
        <p:nvSpPr>
          <p:cNvPr id="11" name="TextBox 15">
            <a:extLst>
              <a:ext uri="{FF2B5EF4-FFF2-40B4-BE49-F238E27FC236}">
                <a16:creationId xmlns:a16="http://schemas.microsoft.com/office/drawing/2014/main" id="{03F6A830-D6EE-9686-0556-74562EEC6E38}"/>
              </a:ext>
            </a:extLst>
          </p:cNvPr>
          <p:cNvSpPr/>
          <p:nvPr/>
        </p:nvSpPr>
        <p:spPr>
          <a:xfrm>
            <a:off x="604440" y="2866780"/>
            <a:ext cx="487656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IN" sz="1400" b="1" strike="noStrike" spc="-1" dirty="0">
                <a:solidFill>
                  <a:srgbClr val="FFFFFF"/>
                </a:solidFill>
                <a:latin typeface="Arial"/>
                <a:ea typeface="Arial"/>
              </a:rPr>
              <a:t>INPUT IMAGE</a:t>
            </a:r>
            <a:endParaRPr lang="en-IN" sz="1400" b="0" strike="noStrike" spc="-1" dirty="0">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860</TotalTime>
  <Words>1394</Words>
  <Application>Microsoft Office PowerPoint</Application>
  <PresentationFormat>Widescreen</PresentationFormat>
  <Paragraphs>96</Paragraphs>
  <Slides>18</Slides>
  <Notes>1</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Calibri</vt:lpstr>
      <vt:lpstr>Century Schoolbook</vt:lpstr>
      <vt:lpstr>Noto Sans Symbols</vt:lpstr>
      <vt:lpstr>Roboto</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Kritika Ahuja</dc:creator>
  <dc:description/>
  <cp:lastModifiedBy>Kritika Ahuja</cp:lastModifiedBy>
  <cp:revision>11</cp:revision>
  <dcterms:modified xsi:type="dcterms:W3CDTF">2022-06-20T11:48:13Z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Notes">
    <vt:i4>17</vt:i4>
  </property>
  <property fmtid="{D5CDD505-2E9C-101B-9397-08002B2CF9AE}" pid="4" name="PresentationFormat">
    <vt:lpwstr>Widescreen</vt:lpwstr>
  </property>
  <property fmtid="{D5CDD505-2E9C-101B-9397-08002B2CF9AE}" pid="5" name="Slides">
    <vt:i4>17</vt:i4>
  </property>
</Properties>
</file>